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84" r:id="rId1"/>
  </p:sldMasterIdLst>
  <p:notesMasterIdLst>
    <p:notesMasterId r:id="rId36"/>
  </p:notesMasterIdLst>
  <p:handoutMasterIdLst>
    <p:handoutMasterId r:id="rId37"/>
  </p:handoutMasterIdLst>
  <p:sldIdLst>
    <p:sldId id="256" r:id="rId2"/>
    <p:sldId id="431" r:id="rId3"/>
    <p:sldId id="475" r:id="rId4"/>
    <p:sldId id="476" r:id="rId5"/>
    <p:sldId id="477" r:id="rId6"/>
    <p:sldId id="479" r:id="rId7"/>
    <p:sldId id="478" r:id="rId8"/>
    <p:sldId id="480" r:id="rId9"/>
    <p:sldId id="481" r:id="rId10"/>
    <p:sldId id="482" r:id="rId11"/>
    <p:sldId id="483" r:id="rId12"/>
    <p:sldId id="484" r:id="rId13"/>
    <p:sldId id="485" r:id="rId14"/>
    <p:sldId id="440" r:id="rId15"/>
    <p:sldId id="455" r:id="rId16"/>
    <p:sldId id="458" r:id="rId17"/>
    <p:sldId id="463" r:id="rId18"/>
    <p:sldId id="464" r:id="rId19"/>
    <p:sldId id="465" r:id="rId20"/>
    <p:sldId id="460" r:id="rId21"/>
    <p:sldId id="461" r:id="rId22"/>
    <p:sldId id="462" r:id="rId23"/>
    <p:sldId id="472" r:id="rId24"/>
    <p:sldId id="473" r:id="rId25"/>
    <p:sldId id="474" r:id="rId26"/>
    <p:sldId id="457" r:id="rId27"/>
    <p:sldId id="456" r:id="rId28"/>
    <p:sldId id="459" r:id="rId29"/>
    <p:sldId id="466" r:id="rId30"/>
    <p:sldId id="467" r:id="rId31"/>
    <p:sldId id="468" r:id="rId32"/>
    <p:sldId id="469" r:id="rId33"/>
    <p:sldId id="470" r:id="rId34"/>
    <p:sldId id="47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48" autoAdjust="0"/>
    <p:restoredTop sz="95267"/>
  </p:normalViewPr>
  <p:slideViewPr>
    <p:cSldViewPr snapToGrid="0">
      <p:cViewPr varScale="1">
        <p:scale>
          <a:sx n="121" d="100"/>
          <a:sy n="121" d="100"/>
        </p:scale>
        <p:origin x="2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6236BB-C998-572B-FB4F-2F0A794B807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11832F-4C71-31C9-9966-3A0707ACC80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DB33EE-C3D9-B441-92BF-F6468C6A772A}" type="datetimeFigureOut">
              <a:rPr lang="en-US" smtClean="0"/>
              <a:t>3/20/23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C876AF-9955-C7AD-A62B-A65F9DBA0C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D29478-143D-8256-ACD5-06FAC1F9F1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CFE899-044B-2144-BFC9-7D4FD87CB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621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jpg>
</file>

<file path=ppt/media/image14.png>
</file>

<file path=ppt/media/image140.png>
</file>

<file path=ppt/media/image15.jpg>
</file>

<file path=ppt/media/image15.png>
</file>

<file path=ppt/media/image150.png>
</file>

<file path=ppt/media/image16.jpg>
</file>

<file path=ppt/media/image16.png>
</file>

<file path=ppt/media/image17.jpg>
</file>

<file path=ppt/media/image17.png>
</file>

<file path=ppt/media/image18.jpg>
</file>

<file path=ppt/media/image18.png>
</file>

<file path=ppt/media/image180.png>
</file>

<file path=ppt/media/image19.jpg>
</file>

<file path=ppt/media/image19.png>
</file>

<file path=ppt/media/image2.svg>
</file>

<file path=ppt/media/image20.jpg>
</file>

<file path=ppt/media/image21.jpg>
</file>

<file path=ppt/media/image21.png>
</file>

<file path=ppt/media/image210.png>
</file>

<file path=ppt/media/image22.jpg>
</file>

<file path=ppt/media/image22.png>
</file>

<file path=ppt/media/image23.jpg>
</file>

<file path=ppt/media/image23.png>
</file>

<file path=ppt/media/image24.jpg>
</file>

<file path=ppt/media/image24.png>
</file>

<file path=ppt/media/image25.jpg>
</file>

<file path=ppt/media/image25.png>
</file>

<file path=ppt/media/image250.png>
</file>

<file path=ppt/media/image26.jpg>
</file>

<file path=ppt/media/image27.jpg>
</file>

<file path=ppt/media/image27.png>
</file>

<file path=ppt/media/image28.jp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3.png>
</file>

<file path=ppt/media/image34.jpg>
</file>

<file path=ppt/media/image34.png>
</file>

<file path=ppt/media/image35.jpg>
</file>

<file path=ppt/media/image35.png>
</file>

<file path=ppt/media/image36.jpg>
</file>

<file path=ppt/media/image36.png>
</file>

<file path=ppt/media/image37.jpg>
</file>

<file path=ppt/media/image37.png>
</file>

<file path=ppt/media/image370.png>
</file>

<file path=ppt/media/image38.jpg>
</file>

<file path=ppt/media/image38.png>
</file>

<file path=ppt/media/image380.png>
</file>

<file path=ppt/media/image39.jpg>
</file>

<file path=ppt/media/image4.png>
</file>

<file path=ppt/media/image40.jpg>
</file>

<file path=ppt/media/image40.png>
</file>

<file path=ppt/media/image41.jpg>
</file>

<file path=ppt/media/image41.png>
</file>

<file path=ppt/media/image410.png>
</file>

<file path=ppt/media/image42.jpg>
</file>

<file path=ppt/media/image42.png>
</file>

<file path=ppt/media/image43.jpg>
</file>

<file path=ppt/media/image44.jpg>
</file>

<file path=ppt/media/image44.png>
</file>

<file path=ppt/media/image45.png>
</file>

<file path=ppt/media/image48.png>
</file>

<file path=ppt/media/image5.png>
</file>

<file path=ppt/media/image51.png>
</file>

<file path=ppt/media/image52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1C3BD-257C-5F4A-884A-F015D8261E30}" type="datetimeFigureOut">
              <a:rPr lang="en-US" smtClean="0"/>
              <a:t>3/20/23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A602F1-190B-484E-A1A8-2AC66D95F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757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A602F1-190B-484E-A1A8-2AC66D95FC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530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A602F1-190B-484E-A1A8-2AC66D95FC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625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A602F1-190B-484E-A1A8-2AC66D95FC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69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A602F1-190B-484E-A1A8-2AC66D95FC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7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A602F1-190B-484E-A1A8-2AC66D95FC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995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A602F1-190B-484E-A1A8-2AC66D95FC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798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19D9F-E354-8B8B-6D33-4B4587B5A9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4E74DC-6576-B4F7-F260-D02FCD10D0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B3985-B406-0605-8DB4-A6134673A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CC10D-D1BF-EC46-B06E-789BA2BF7152}" type="datetime1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71DB3-F930-A7CD-A5DA-3161CBEA8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13074-9BD8-25B1-5244-F29CD21FB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61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17BC0-9905-3460-C09F-4E6550AF4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B3D14-5965-883F-07FE-832596B750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B95D4-C058-746F-1303-E21E9AA4E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B9174-B95C-064E-8C33-C5BC8994815D}" type="datetime1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28B97-5502-EA5F-2C6D-78F7BFF20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25090-83C2-3DD0-0C07-337FD40D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31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1995F2-2CEE-2D93-B6C9-A7FCBD3D3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9E854A-68BA-4C8D-0794-F460FB8256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7A753-207E-D366-2D7E-C98EA7D05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FA101-38A7-A741-A2C7-BB63097939F0}" type="datetime1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F612B-DB4F-92CB-AFFC-161E91BCD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03DB0-EF33-48DF-C84E-6990189DB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89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D2E3-9193-7D70-D290-62404ED41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76C9B-4848-4F17-89B6-A37FE58A4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40926-260C-42DA-2289-015FA5AED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13A6D-8A4A-394A-B40D-CD06EC56E05C}" type="datetime1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E44CE-8BA8-C246-6D4E-6DA27E32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0711E-3ABF-4616-817E-2154F2D97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32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B0541-4F70-C4BF-31C1-4431330DC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4A7AC-FA59-F670-050C-664DA92D2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2C5AD-904A-D200-1F14-FF998FA2B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6F0C-605F-844A-9106-19B2F3357906}" type="datetime1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3E165-80F2-DFB4-FC56-C978BA8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493E2-0039-C71A-F3B9-EAE2D021B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576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B337F-FA1C-5247-914E-F9A478E47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CBB33-0A05-03B6-7201-E1D66AC0B7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0DC650-CEB7-B06F-8850-F4558ABEB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6EB45-4E58-EC22-CC34-383017BDA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84269-EBFD-234A-98BE-0E748220E6CA}" type="datetime1">
              <a:rPr lang="en-US" smtClean="0"/>
              <a:t>3/20/23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137C8F-1181-528B-282D-FD6DB09B9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4E7479-A4CA-C2BE-2D8A-2BF5CC7B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35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8AFBE-361B-A9F7-9A62-E40B25CFF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DC09A3-450A-96F9-D868-061A33E93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DABDD-E97E-A0A8-35C9-78EDA568B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470E5-E446-7664-84D0-2C128D82F2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D4763-4064-5299-9B89-69C6A73AE2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4D8259-A149-F518-2D32-D8B55E8B7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47E8-3138-7E4B-AB67-FCB7F85937E1}" type="datetime1">
              <a:rPr lang="en-US" smtClean="0"/>
              <a:t>3/20/23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7922D1-8A53-73A3-728D-E049A8DB1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E68F15-CA6E-9CD9-C0F4-8EF8A161F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44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C0937-8B57-6D06-6302-6986B2FB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1A07D8-3995-3214-776E-CDC34BF52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983-5CC0-1A41-B329-15B71D254DF8}" type="datetime1">
              <a:rPr lang="en-US" smtClean="0"/>
              <a:t>3/20/23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BC9DCE-0E88-E1A9-DA6D-3355D16EE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342A7-AAD0-815C-4CA7-6026F162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97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D11774-7188-89A6-52D3-2AFAA9463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ECD5-7235-2E4B-8021-0AD380F67D47}" type="datetime1">
              <a:rPr lang="en-US" smtClean="0"/>
              <a:t>3/20/23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C74A4D-D937-F959-270E-49A4D8917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4C398E-B368-D9B5-99FB-9FAB633F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858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37624-A996-E74F-D856-41E4E8C41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9B39C-06B4-DD5C-1F3A-7AFDF9515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F06B85-C436-7F2F-36CC-83BE6EC762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BB6CBA-7C74-7C04-7D6A-C2AF14611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F152-A1DE-3D48-BDED-517DB78C3155}" type="datetime1">
              <a:rPr lang="en-US" smtClean="0"/>
              <a:t>3/20/23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B9F5A-9752-3093-38C9-5C3BD738E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EF903-722A-D1C8-3826-8EBF1B34C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43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2D980-D949-3F33-9F00-2869BB151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510110-79D7-9284-8A67-5FC826F51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8A44A-95B9-1567-4235-487E7E9DC6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D920E-3711-9030-B045-F25F2A73E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CA76D-52B9-CD4A-B885-137A57AC0409}" type="datetime1">
              <a:rPr lang="en-US" smtClean="0"/>
              <a:t>3/20/23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6A711-88B1-CF0C-71E1-A21A108E5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DDDD0E-7853-DF58-41A1-7F7BF1AD0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31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D20594-98C5-9362-3F92-D5DB2F000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D8A98-1189-FA40-AD75-AB4BBF250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EBD28-71A8-CD5F-19A7-967148CE5E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C0290-AA7D-1046-B7B0-09289DA711C3}" type="datetime1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F7467-6042-26DA-743D-0653E2072D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6E113B-206C-392B-D836-B59155E577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2F547-8AB7-0043-8184-290B83E3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0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ctovissode@uidaho.edu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bbaum@uidaho.edu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11.emf"/><Relationship Id="rId4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12.emf"/><Relationship Id="rId4" Type="http://schemas.openxmlformats.org/officeDocument/2006/relationships/image" Target="../media/image4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0.png"/><Relationship Id="rId4" Type="http://schemas.openxmlformats.org/officeDocument/2006/relationships/image" Target="../media/image7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0.png"/><Relationship Id="rId4" Type="http://schemas.openxmlformats.org/officeDocument/2006/relationships/image" Target="../media/image1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7" Type="http://schemas.openxmlformats.org/officeDocument/2006/relationships/image" Target="../media/image31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0.png"/><Relationship Id="rId5" Type="http://schemas.openxmlformats.org/officeDocument/2006/relationships/image" Target="../media/image290.png"/><Relationship Id="rId4" Type="http://schemas.openxmlformats.org/officeDocument/2006/relationships/image" Target="../media/image28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0.png"/><Relationship Id="rId4" Type="http://schemas.openxmlformats.org/officeDocument/2006/relationships/image" Target="../media/image37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4.emf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5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8.emf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9.emf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3405946-096C-7358-CC39-3231E2337483}"/>
              </a:ext>
            </a:extLst>
          </p:cNvPr>
          <p:cNvSpPr/>
          <p:nvPr/>
        </p:nvSpPr>
        <p:spPr>
          <a:xfrm>
            <a:off x="1194318" y="2051021"/>
            <a:ext cx="9918440" cy="128014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649103-7075-DCD8-4181-9D86261ACB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4318" y="2114080"/>
            <a:ext cx="9918441" cy="1175657"/>
          </a:xfrm>
        </p:spPr>
        <p:txBody>
          <a:bodyPr>
            <a:noAutofit/>
          </a:bodyPr>
          <a:lstStyle/>
          <a:p>
            <a:r>
              <a:rPr lang="en-US" sz="4000" b="1" dirty="0"/>
              <a:t>Standards of Risk Evidence Driven </a:t>
            </a:r>
            <a:br>
              <a:rPr lang="en-US" sz="4000" b="1" dirty="0"/>
            </a:br>
            <a:r>
              <a:rPr lang="en-US" sz="4000" b="1" dirty="0"/>
              <a:t>Behavior-Disease Model 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05430B81-F452-5234-E752-EBA7B364615C}"/>
              </a:ext>
            </a:extLst>
          </p:cNvPr>
          <p:cNvSpPr txBox="1">
            <a:spLocks/>
          </p:cNvSpPr>
          <p:nvPr/>
        </p:nvSpPr>
        <p:spPr>
          <a:xfrm>
            <a:off x="1922575" y="4836077"/>
            <a:ext cx="2328533" cy="90376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Chenangnon Tovissode</a:t>
            </a:r>
          </a:p>
          <a:p>
            <a:r>
              <a:rPr lang="en-US" dirty="0"/>
              <a:t>IMCI Postdoc,</a:t>
            </a:r>
          </a:p>
          <a:p>
            <a:r>
              <a:rPr lang="en-US" dirty="0">
                <a:hlinkClick r:id="rId2"/>
              </a:rPr>
              <a:t>ctovissode@uidaho.edu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8CB33DF-BAEF-22D7-077B-61E533A92492}"/>
              </a:ext>
            </a:extLst>
          </p:cNvPr>
          <p:cNvSpPr txBox="1">
            <a:spLocks/>
          </p:cNvSpPr>
          <p:nvPr/>
        </p:nvSpPr>
        <p:spPr>
          <a:xfrm>
            <a:off x="4842243" y="6394395"/>
            <a:ext cx="2507510" cy="3650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March 17, 2023</a:t>
            </a: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984EED96-238D-38CD-1671-7C115BE262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6047" t="1" r="26631" b="39388"/>
          <a:stretch/>
        </p:blipFill>
        <p:spPr>
          <a:xfrm>
            <a:off x="209395" y="380702"/>
            <a:ext cx="911670" cy="12801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829775-E552-593A-BB73-61DBDAC5F6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4081" y="380702"/>
            <a:ext cx="3012195" cy="101190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D1DF025-E7BF-EE8A-A1C1-EDC122C5E16C}"/>
              </a:ext>
            </a:extLst>
          </p:cNvPr>
          <p:cNvSpPr txBox="1">
            <a:spLocks/>
          </p:cNvSpPr>
          <p:nvPr/>
        </p:nvSpPr>
        <p:spPr>
          <a:xfrm>
            <a:off x="6899200" y="4857558"/>
            <a:ext cx="3690799" cy="90376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Prof Bert O. </a:t>
            </a:r>
            <a:r>
              <a:rPr lang="en-US" dirty="0" err="1"/>
              <a:t>Baumgaertner</a:t>
            </a:r>
            <a:endParaRPr lang="en-US" dirty="0"/>
          </a:p>
          <a:p>
            <a:r>
              <a:rPr lang="en-US" dirty="0"/>
              <a:t>Department of Politics and Philosophy,</a:t>
            </a:r>
          </a:p>
          <a:p>
            <a:r>
              <a:rPr lang="en-US" dirty="0">
                <a:hlinkClick r:id="rId6"/>
              </a:rPr>
              <a:t>bbaum@uidaho.edu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678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036ECAE-547D-978B-9912-9F14685F1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0800" y="1817100"/>
            <a:ext cx="6721200" cy="5040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Visualisation</a:t>
            </a:r>
            <a:r>
              <a:rPr lang="en-US" b="1" dirty="0"/>
              <a:t>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/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1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b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𝟕𝟑𝟒𝟔</m:t>
                    </m:r>
                    <m:r>
                      <a:rPr lang="fr-FR" sz="1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fr-FR" b="1" dirty="0">
                    <a:solidFill>
                      <a:schemeClr val="tx1"/>
                    </a:solidFill>
                  </a:rPr>
                  <a:t>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</m:t>
                        </m:r>
                      </m:e>
                      <m:sub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𝟏𝟓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fr-FR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blipFill>
                <a:blip r:embed="rId4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20255326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Group </a:t>
                          </a:r>
                          <a14:m>
                            <m:oMath xmlns:m="http://schemas.openxmlformats.org/officeDocument/2006/math">
                              <m:r>
                                <a:rPr lang="fr-FR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endParaRPr lang="en-US" sz="1600" i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206525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20255326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4412" r="-481295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17500" t="-4412" r="-457500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221186" t="-4412" r="-36525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313223" t="-4412" r="-256198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326797" t="-4412" r="-10261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426797" t="-4412" r="-2614" b="-3808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104412" r="-481295" b="-2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204412" r="-481295" b="-1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376364" r="-481295" b="-1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476364" r="-481295" b="-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31DE9B16-A31A-BF5A-6C58-1E2D66893B2D}"/>
                  </a:ext>
                </a:extLst>
              </p:cNvPr>
              <p:cNvSpPr txBox="1"/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fr-FR" sz="24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𝑞𝑖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31DE9B16-A31A-BF5A-6C58-1E2D66893B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blipFill>
                <a:blip r:embed="rId6"/>
                <a:stretch>
                  <a:fillRect b="-469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A360D127-D4FE-826C-1EB7-ACB83C7C9847}"/>
                  </a:ext>
                </a:extLst>
              </p:cNvPr>
              <p:cNvSpPr txBox="1"/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fr-FR" sz="240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𝜂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−1/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A360D127-D4FE-826C-1EB7-ACB83C7C98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blipFill>
                <a:blip r:embed="rId7"/>
                <a:stretch>
                  <a:fillRect l="-1467" t="-6349" r="-133" b="-3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3309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Visualisation</a:t>
            </a:r>
            <a:r>
              <a:rPr lang="en-US" b="1" dirty="0"/>
              <a:t>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/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1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b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𝟕𝟑𝟒𝟔</m:t>
                    </m:r>
                    <m:r>
                      <a:rPr lang="fr-FR" sz="1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fr-FR" b="1" dirty="0">
                    <a:solidFill>
                      <a:schemeClr val="tx1"/>
                    </a:solidFill>
                  </a:rPr>
                  <a:t>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</m:t>
                        </m:r>
                      </m:e>
                      <m:sub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𝟎𝟓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fr-FR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blipFill>
                <a:blip r:embed="rId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12132775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Group </a:t>
                          </a:r>
                          <a14:m>
                            <m:oMath xmlns:m="http://schemas.openxmlformats.org/officeDocument/2006/math">
                              <m:r>
                                <a:rPr lang="fr-FR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endParaRPr lang="en-US" sz="1600" i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206525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12132775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4412" r="-481295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17500" t="-4412" r="-457500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221186" t="-4412" r="-36525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13223" t="-4412" r="-256198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26797" t="-4412" r="-10261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426797" t="-4412" r="-2614" b="-3808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104412" r="-481295" b="-2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204412" r="-481295" b="-1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376364" r="-481295" b="-1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476364" r="-481295" b="-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Image 6">
            <a:extLst>
              <a:ext uri="{FF2B5EF4-FFF2-40B4-BE49-F238E27FC236}">
                <a16:creationId xmlns:a16="http://schemas.microsoft.com/office/drawing/2014/main" id="{4382EA84-3B2E-3935-CD32-6B03FE6AB9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0800" y="1817100"/>
            <a:ext cx="6721200" cy="50409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B9D1D325-FC3A-859B-15EB-651067FC337E}"/>
                  </a:ext>
                </a:extLst>
              </p:cNvPr>
              <p:cNvSpPr txBox="1"/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fr-FR" sz="24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𝑞𝑖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B9D1D325-FC3A-859B-15EB-651067FC33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blipFill>
                <a:blip r:embed="rId6"/>
                <a:stretch>
                  <a:fillRect b="-469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FBF58BDB-EBAF-1F3A-93E5-6414C97A43E0}"/>
                  </a:ext>
                </a:extLst>
              </p:cNvPr>
              <p:cNvSpPr txBox="1"/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fr-FR" sz="240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𝜂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−1/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FBF58BDB-EBAF-1F3A-93E5-6414C97A4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blipFill>
                <a:blip r:embed="rId7"/>
                <a:stretch>
                  <a:fillRect l="-1467" t="-6349" r="-133" b="-3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9632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196527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Visualisation</a:t>
            </a:r>
            <a:r>
              <a:rPr lang="en-US" b="1" dirty="0"/>
              <a:t>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/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1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b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𝟕𝟑𝟒𝟔</m:t>
                    </m:r>
                    <m:r>
                      <a:rPr lang="fr-FR" sz="1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fr-FR" b="1" dirty="0">
                    <a:solidFill>
                      <a:schemeClr val="tx1"/>
                    </a:solidFill>
                  </a:rPr>
                  <a:t>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</m:t>
                        </m:r>
                      </m:e>
                      <m:sub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𝟎𝟓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fr-FR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blipFill>
                <a:blip r:embed="rId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1153545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Group </a:t>
                          </a:r>
                          <a14:m>
                            <m:oMath xmlns:m="http://schemas.openxmlformats.org/officeDocument/2006/math">
                              <m:r>
                                <a:rPr lang="fr-FR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endParaRPr lang="en-US" sz="1600" i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206525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1153545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4412" r="-481295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17500" t="-4412" r="-457500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221186" t="-4412" r="-36525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13223" t="-4412" r="-256198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26797" t="-4412" r="-10261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426797" t="-4412" r="-2614" b="-3808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104412" r="-481295" b="-2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204412" r="-481295" b="-1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376364" r="-481295" b="-1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476364" r="-481295" b="-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Image 9">
            <a:extLst>
              <a:ext uri="{FF2B5EF4-FFF2-40B4-BE49-F238E27FC236}">
                <a16:creationId xmlns:a16="http://schemas.microsoft.com/office/drawing/2014/main" id="{B84E3822-6C9A-0C61-0C96-1BAD54B1B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0800" y="1817100"/>
            <a:ext cx="6721200" cy="50409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31936FEE-A611-BFF2-20A1-F4CED9EBDEF2}"/>
                  </a:ext>
                </a:extLst>
              </p:cNvPr>
              <p:cNvSpPr txBox="1"/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fr-FR" sz="24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𝑞𝑖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31936FEE-A611-BFF2-20A1-F4CED9EBDE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blipFill>
                <a:blip r:embed="rId6"/>
                <a:stretch>
                  <a:fillRect b="-469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59DF5A79-6DFA-A50E-9C82-5B44AC66362E}"/>
                  </a:ext>
                </a:extLst>
              </p:cNvPr>
              <p:cNvSpPr txBox="1"/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fr-FR" sz="240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𝜂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−1/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59DF5A79-6DFA-A50E-9C82-5B44AC6636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blipFill>
                <a:blip r:embed="rId7"/>
                <a:stretch>
                  <a:fillRect l="-1467" t="-6349" r="-133" b="-3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9955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35F651-773F-CA2D-A261-7BF756AC2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E3E63B-DBFC-CA9A-F89B-51EDF6A86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DD0A4D-B697-27C9-52B3-A5BB596A2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F547-8AB7-0043-8184-290B83E30C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57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C798F336-16C4-A348-6700-0D2F6DCC945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8886896"/>
                  </p:ext>
                </p:extLst>
              </p:nvPr>
            </p:nvGraphicFramePr>
            <p:xfrm>
              <a:off x="42040" y="1250849"/>
              <a:ext cx="7178567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61793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𝝈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𝝅</m:t>
                                </m:r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𝜿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25,100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1676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oMath>
                          </a14:m>
                          <a:r>
                            <a:rPr lang="en-US" sz="1600" dirty="0"/>
                            <a:t>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8886896"/>
                  </p:ext>
                </p:extLst>
              </p:nvPr>
            </p:nvGraphicFramePr>
            <p:xfrm>
              <a:off x="42040" y="1250849"/>
              <a:ext cx="7178567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61793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09375" r="-531111" b="-10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203030" r="-531111" b="-875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312500" r="-531111" b="-8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400000" r="-531111" b="-6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500000" r="-531111" b="-5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761538" r="-531111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829630" r="-531111" b="-5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965385" r="-531111" b="-43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025926" r="-531111" b="-3148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169231" r="-531111" b="-226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222222" r="-531111" b="-11851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25,100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373077" r="-531111" b="-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9CFA732E-0430-AF14-B49E-6F50D3AD0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07" y="1871548"/>
            <a:ext cx="4971393" cy="391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849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31C8BAF-E208-4AAB-2D5E-A8E7A1FE3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6" t="3616" r="7075" b="3497"/>
          <a:stretch/>
        </p:blipFill>
        <p:spPr>
          <a:xfrm>
            <a:off x="0" y="925030"/>
            <a:ext cx="7352153" cy="593297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EAE86CA3-2592-41C7-3E2D-536801CBA2FB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</a:t>
            </a:r>
          </a:p>
        </p:txBody>
      </p:sp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13A9B036-7B74-56B3-5D4E-AB29AB451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07" y="1871548"/>
            <a:ext cx="4971393" cy="39156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Subtitle 2">
                <a:extLst>
                  <a:ext uri="{FF2B5EF4-FFF2-40B4-BE49-F238E27FC236}">
                    <a16:creationId xmlns:a16="http://schemas.microsoft.com/office/drawing/2014/main" id="{ACE361CE-AEA3-BE1F-A1C3-96CD27290CC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Max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493 new positives</a:t>
                </a:r>
              </a:p>
            </p:txBody>
          </p:sp>
        </mc:Choice>
        <mc:Fallback xmlns="">
          <p:sp>
            <p:nvSpPr>
              <p:cNvPr id="16" name="Subtitle 2">
                <a:extLst>
                  <a:ext uri="{FF2B5EF4-FFF2-40B4-BE49-F238E27FC236}">
                    <a16:creationId xmlns:a16="http://schemas.microsoft.com/office/drawing/2014/main" id="{ACE361CE-AEA3-BE1F-A1C3-96CD27290C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  <a:blipFill>
                <a:blip r:embed="rId4"/>
                <a:stretch>
                  <a:fillRect t="-26471"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Subtitle 2">
                <a:extLst>
                  <a:ext uri="{FF2B5EF4-FFF2-40B4-BE49-F238E27FC236}">
                    <a16:creationId xmlns:a16="http://schemas.microsoft.com/office/drawing/2014/main" id="{6A65C849-06E3-A758-C23D-91CF2E15698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𝟖𝟒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𝟒𝟐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7" name="Subtitle 2">
                <a:extLst>
                  <a:ext uri="{FF2B5EF4-FFF2-40B4-BE49-F238E27FC236}">
                    <a16:creationId xmlns:a16="http://schemas.microsoft.com/office/drawing/2014/main" id="{6A65C849-06E3-A758-C23D-91CF2E1569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  <a:blipFill>
                <a:blip r:embed="rId5"/>
                <a:stretch>
                  <a:fillRect t="-5882"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4227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BA910A9A-786A-2843-25BC-21C780429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6451" y="925030"/>
            <a:ext cx="6495549" cy="4871662"/>
          </a:xfrm>
          <a:prstGeom prst="rect">
            <a:avLst/>
          </a:prstGeom>
        </p:spPr>
      </p:pic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10024876-128B-5B7E-E2C4-EC352556B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9" y="925030"/>
            <a:ext cx="6495549" cy="487166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0E4074F-9F8F-FF65-888B-DB56CE72E2A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</a:t>
            </a:r>
          </a:p>
        </p:txBody>
      </p:sp>
    </p:spTree>
    <p:extLst>
      <p:ext uri="{BB962C8B-B14F-4D97-AF65-F5344CB8AC3E}">
        <p14:creationId xmlns:p14="http://schemas.microsoft.com/office/powerpoint/2010/main" val="11537154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C798F336-16C4-A348-6700-0D2F6DCC945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A’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31708100"/>
                  </p:ext>
                </p:extLst>
              </p:nvPr>
            </p:nvGraphicFramePr>
            <p:xfrm>
              <a:off x="42040" y="1250849"/>
              <a:ext cx="7178567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61793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𝝈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𝝅</m:t>
                                </m:r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𝜿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 </a:t>
                          </a:r>
                          <a:r>
                            <a:rPr lang="fr-FR" sz="1600" b="1" kern="1200" dirty="0">
                              <a:solidFill>
                                <a:srgbClr val="00B050"/>
                              </a:solidFill>
                              <a:latin typeface="+mn-lt"/>
                              <a:ea typeface="+mn-ea"/>
                              <a:cs typeface="+mn-cs"/>
                              <a:sym typeface="Wingdings" pitchFamily="2" charset="2"/>
                            </a:rPr>
                            <a:t> 1</a:t>
                          </a:r>
                          <a:endParaRPr lang="fr-FR" sz="1600" b="1" kern="1200" dirty="0">
                            <a:solidFill>
                              <a:srgbClr val="00B05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25,100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1676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oMath>
                          </a14:m>
                          <a:r>
                            <a:rPr lang="en-US" sz="1600" dirty="0"/>
                            <a:t>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31708100"/>
                  </p:ext>
                </p:extLst>
              </p:nvPr>
            </p:nvGraphicFramePr>
            <p:xfrm>
              <a:off x="42040" y="1250849"/>
              <a:ext cx="7178567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61793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09375" r="-531111" b="-10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203030" r="-531111" b="-875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312500" r="-531111" b="-8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400000" r="-531111" b="-6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500000" r="-531111" b="-5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761538" r="-531111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 </a:t>
                          </a:r>
                          <a:r>
                            <a:rPr lang="fr-FR" sz="1600" b="1" kern="1200" dirty="0">
                              <a:solidFill>
                                <a:srgbClr val="00B050"/>
                              </a:solidFill>
                              <a:latin typeface="+mn-lt"/>
                              <a:ea typeface="+mn-ea"/>
                              <a:cs typeface="+mn-cs"/>
                              <a:sym typeface="Wingdings" pitchFamily="2" charset="2"/>
                            </a:rPr>
                            <a:t> 1</a:t>
                          </a:r>
                          <a:endParaRPr lang="fr-FR" sz="1600" b="1" kern="1200" dirty="0">
                            <a:solidFill>
                              <a:srgbClr val="00B05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829630" r="-531111" b="-5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965385" r="-531111" b="-43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025926" r="-531111" b="-3148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169231" r="-531111" b="-226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222222" r="-531111" b="-11851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25,100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373077" r="-531111" b="-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B87257A6-F3A3-1D51-463D-97A484776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49" t="6059" r="7241" b="3479"/>
          <a:stretch/>
        </p:blipFill>
        <p:spPr>
          <a:xfrm>
            <a:off x="7191981" y="1707989"/>
            <a:ext cx="4957979" cy="391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781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EAE86CA3-2592-41C7-3E2D-536801CBA2FB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A’</a:t>
            </a:r>
          </a:p>
        </p:txBody>
      </p:sp>
      <p:pic>
        <p:nvPicPr>
          <p:cNvPr id="2" name="Picture 1" descr="Chart, histogram&#10;&#10;Description automatically generated">
            <a:extLst>
              <a:ext uri="{FF2B5EF4-FFF2-40B4-BE49-F238E27FC236}">
                <a16:creationId xmlns:a16="http://schemas.microsoft.com/office/drawing/2014/main" id="{42ADFFD6-D179-23C5-2EB1-9985779BE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49" t="6059" r="7241" b="3479"/>
          <a:stretch/>
        </p:blipFill>
        <p:spPr>
          <a:xfrm>
            <a:off x="7191981" y="1707989"/>
            <a:ext cx="4957979" cy="3910979"/>
          </a:xfrm>
          <a:prstGeom prst="rect">
            <a:avLst/>
          </a:prstGeom>
        </p:spPr>
      </p:pic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2C4CC31A-9009-31C3-38CD-AB56F573BE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99" t="3056" r="6996" b="2956"/>
          <a:stretch/>
        </p:blipFill>
        <p:spPr>
          <a:xfrm>
            <a:off x="42040" y="1018207"/>
            <a:ext cx="7149941" cy="58397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Subtitle 2">
                <a:extLst>
                  <a:ext uri="{FF2B5EF4-FFF2-40B4-BE49-F238E27FC236}">
                    <a16:creationId xmlns:a16="http://schemas.microsoft.com/office/drawing/2014/main" id="{20E61F0D-535A-268F-6878-C23BB87C2E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Max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280 new positives</a:t>
                </a:r>
              </a:p>
            </p:txBody>
          </p:sp>
        </mc:Choice>
        <mc:Fallback xmlns="">
          <p:sp>
            <p:nvSpPr>
              <p:cNvPr id="6" name="Subtitle 2">
                <a:extLst>
                  <a:ext uri="{FF2B5EF4-FFF2-40B4-BE49-F238E27FC236}">
                    <a16:creationId xmlns:a16="http://schemas.microsoft.com/office/drawing/2014/main" id="{20E61F0D-535A-268F-6878-C23BB87C2E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  <a:blipFill>
                <a:blip r:embed="rId4"/>
                <a:stretch>
                  <a:fillRect t="-26471"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Subtitle 2">
                <a:extLst>
                  <a:ext uri="{FF2B5EF4-FFF2-40B4-BE49-F238E27FC236}">
                    <a16:creationId xmlns:a16="http://schemas.microsoft.com/office/drawing/2014/main" id="{6C9B1A6B-1395-DF65-48D4-284301BB206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62094" y="3876312"/>
                <a:ext cx="292187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𝟔𝟓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𝟎𝟓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8" name="Subtitle 2">
                <a:extLst>
                  <a:ext uri="{FF2B5EF4-FFF2-40B4-BE49-F238E27FC236}">
                    <a16:creationId xmlns:a16="http://schemas.microsoft.com/office/drawing/2014/main" id="{6C9B1A6B-1395-DF65-48D4-284301BB20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2094" y="3876312"/>
                <a:ext cx="2921877" cy="418464"/>
              </a:xfrm>
              <a:prstGeom prst="rect">
                <a:avLst/>
              </a:prstGeom>
              <a:blipFill>
                <a:blip r:embed="rId5"/>
                <a:stretch>
                  <a:fillRect t="-5882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50278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0E4074F-9F8F-FF65-888B-DB56CE72E2A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A’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5AC0EBAD-BCC5-20E4-F6C5-3381DF7657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56" t="6889" r="6995" b="1778"/>
          <a:stretch/>
        </p:blipFill>
        <p:spPr>
          <a:xfrm>
            <a:off x="0" y="1319735"/>
            <a:ext cx="5995518" cy="4734223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24C106C1-41AF-952D-273D-43181B4474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08" t="6023" r="7291" b="3054"/>
          <a:stretch/>
        </p:blipFill>
        <p:spPr>
          <a:xfrm>
            <a:off x="6196481" y="1259327"/>
            <a:ext cx="5995519" cy="472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573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C798F336-16C4-A348-6700-0D2F6DCC9452}"/>
              </a:ext>
            </a:extLst>
          </p:cNvPr>
          <p:cNvSpPr txBox="1">
            <a:spLocks/>
          </p:cNvSpPr>
          <p:nvPr/>
        </p:nvSpPr>
        <p:spPr>
          <a:xfrm>
            <a:off x="1889449" y="2841351"/>
            <a:ext cx="8413102" cy="11752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b="1" dirty="0">
                <a:solidFill>
                  <a:srgbClr val="0070C0"/>
                </a:solidFill>
              </a:rPr>
              <a:t>Revisiting the specification of the prophylactic proportion function</a:t>
            </a:r>
          </a:p>
        </p:txBody>
      </p:sp>
      <p:pic>
        <p:nvPicPr>
          <p:cNvPr id="15" name="Graphic 18">
            <a:extLst>
              <a:ext uri="{FF2B5EF4-FFF2-40B4-BE49-F238E27FC236}">
                <a16:creationId xmlns:a16="http://schemas.microsoft.com/office/drawing/2014/main" id="{EF166B2A-D230-1FCB-83B7-4FD416A4F6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047" t="1" r="26631" b="39388"/>
          <a:stretch/>
        </p:blipFill>
        <p:spPr>
          <a:xfrm>
            <a:off x="209395" y="380702"/>
            <a:ext cx="911670" cy="1280147"/>
          </a:xfrm>
          <a:prstGeom prst="rect">
            <a:avLst/>
          </a:prstGeom>
        </p:spPr>
      </p:pic>
      <p:pic>
        <p:nvPicPr>
          <p:cNvPr id="16" name="Picture 19">
            <a:extLst>
              <a:ext uri="{FF2B5EF4-FFF2-40B4-BE49-F238E27FC236}">
                <a16:creationId xmlns:a16="http://schemas.microsoft.com/office/drawing/2014/main" id="{493E6F2C-29A4-D22D-80A6-FB0866F59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4081" y="380702"/>
            <a:ext cx="3012195" cy="101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789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C798F336-16C4-A348-6700-0D2F6DCC945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A’’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2466904"/>
                  </p:ext>
                </p:extLst>
              </p:nvPr>
            </p:nvGraphicFramePr>
            <p:xfrm>
              <a:off x="42040" y="1250849"/>
              <a:ext cx="7178567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61793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0.4 </a:t>
                          </a:r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  <a:sym typeface="Wingdings" pitchFamily="2" charset="2"/>
                            </a:rPr>
                            <a:t> </a:t>
                          </a:r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𝝈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𝝅</m:t>
                                </m:r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𝜿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25,100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1676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oMath>
                          </a14:m>
                          <a:r>
                            <a:rPr lang="en-US" sz="1600" dirty="0"/>
                            <a:t>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2466904"/>
                  </p:ext>
                </p:extLst>
              </p:nvPr>
            </p:nvGraphicFramePr>
            <p:xfrm>
              <a:off x="42040" y="1250849"/>
              <a:ext cx="7178567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61793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09375" r="-531111" b="-10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203030" r="-531111" b="-875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0.4 </a:t>
                          </a:r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  <a:sym typeface="Wingdings" pitchFamily="2" charset="2"/>
                            </a:rPr>
                            <a:t> </a:t>
                          </a:r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312500" r="-531111" b="-8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400000" r="-531111" b="-6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500000" r="-531111" b="-5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761538" r="-531111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829630" r="-531111" b="-5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965385" r="-531111" b="-43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025926" r="-531111" b="-3148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169231" r="-531111" b="-226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222222" r="-531111" b="-11851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25,100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373077" r="-531111" b="-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B8B022C5-EDF8-DCE9-4841-1F50354FC1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7" t="5790" r="7143" b="3748"/>
          <a:stretch/>
        </p:blipFill>
        <p:spPr>
          <a:xfrm>
            <a:off x="7220607" y="1718753"/>
            <a:ext cx="4929353" cy="388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268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CE822-A9FA-D825-33AA-036BF0D202DA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A’’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0E61E53B-9055-B1DD-CEF0-8B45BD1CFE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99" t="3448" r="7291" b="3349"/>
          <a:stretch/>
        </p:blipFill>
        <p:spPr>
          <a:xfrm>
            <a:off x="0" y="989706"/>
            <a:ext cx="7220607" cy="5868293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BFF3DA2-B52E-C0A6-EE58-04D78CFB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7" t="5790" r="7143" b="3748"/>
          <a:stretch/>
        </p:blipFill>
        <p:spPr>
          <a:xfrm>
            <a:off x="7220607" y="1718753"/>
            <a:ext cx="4929353" cy="388839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Subtitle 2">
                <a:extLst>
                  <a:ext uri="{FF2B5EF4-FFF2-40B4-BE49-F238E27FC236}">
                    <a16:creationId xmlns:a16="http://schemas.microsoft.com/office/drawing/2014/main" id="{DC96DBB9-5A7C-3AAD-21FD-59E1FF1C315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Max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54 new positives</a:t>
                </a:r>
              </a:p>
            </p:txBody>
          </p:sp>
        </mc:Choice>
        <mc:Fallback xmlns="">
          <p:sp>
            <p:nvSpPr>
              <p:cNvPr id="9" name="Subtitle 2">
                <a:extLst>
                  <a:ext uri="{FF2B5EF4-FFF2-40B4-BE49-F238E27FC236}">
                    <a16:creationId xmlns:a16="http://schemas.microsoft.com/office/drawing/2014/main" id="{DC96DBB9-5A7C-3AAD-21FD-59E1FF1C3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  <a:blipFill>
                <a:blip r:embed="rId4"/>
                <a:stretch>
                  <a:fillRect t="-26471"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E2641B32-67C9-7B4F-B7B2-D4B4EDD4EF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𝟑𝟓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𝟗𝟗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E2641B32-67C9-7B4F-B7B2-D4B4EDD4E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  <a:blipFill>
                <a:blip r:embed="rId5"/>
                <a:stretch>
                  <a:fillRect t="-5882"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0751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0E4074F-9F8F-FF65-888B-DB56CE72E2A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A’’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B59005CB-EC17-C382-D3FF-4FE28CC8A0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56" t="5611" r="6995" b="3056"/>
          <a:stretch/>
        </p:blipFill>
        <p:spPr>
          <a:xfrm>
            <a:off x="84083" y="1135116"/>
            <a:ext cx="6076099" cy="4797853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9567B4C6-A9EF-18F5-2363-171F1056D2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57" t="5611" r="7094" b="3057"/>
          <a:stretch/>
        </p:blipFill>
        <p:spPr>
          <a:xfrm>
            <a:off x="6202192" y="1135115"/>
            <a:ext cx="5989807" cy="472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8042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C798F336-16C4-A348-6700-0D2F6DCC945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A’’’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16607565"/>
                  </p:ext>
                </p:extLst>
              </p:nvPr>
            </p:nvGraphicFramePr>
            <p:xfrm>
              <a:off x="42040" y="1250849"/>
              <a:ext cx="7178567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61793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0.4</a:t>
                          </a:r>
                          <a:endParaRPr lang="en-US" sz="1600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𝝈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𝝅</m:t>
                                </m:r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𝜿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25,100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1676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oMath>
                          </a14:m>
                          <a:r>
                            <a:rPr lang="en-US" sz="1600" dirty="0"/>
                            <a:t>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10.5 </a:t>
                          </a: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  <a:sym typeface="Wingdings" pitchFamily="2" charset="2"/>
                            </a:rPr>
                            <a:t> 1</a:t>
                          </a:r>
                          <a:endParaRPr lang="fr-FR" sz="1600" b="1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16607565"/>
                  </p:ext>
                </p:extLst>
              </p:nvPr>
            </p:nvGraphicFramePr>
            <p:xfrm>
              <a:off x="42040" y="1250849"/>
              <a:ext cx="7178567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61793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09375" r="-531111" b="-10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203030" r="-531111" b="-875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0.4</a:t>
                          </a:r>
                          <a:endParaRPr lang="en-US" sz="1600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312500" r="-531111" b="-8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400000" r="-531111" b="-6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500000" r="-531111" b="-5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761538" r="-531111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829630" r="-531111" b="-5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965385" r="-531111" b="-43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025926" r="-531111" b="-3148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169231" r="-531111" b="-226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222222" r="-531111" b="-11851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25,100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111" t="-1373077" r="-531111" b="-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10.5 </a:t>
                          </a: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  <a:sym typeface="Wingdings" pitchFamily="2" charset="2"/>
                            </a:rPr>
                            <a:t> 1</a:t>
                          </a:r>
                          <a:endParaRPr lang="fr-FR" sz="1600" b="1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CE6BEDFE-FD58-B361-1C82-1DD0964F28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08" t="6385" r="7291" b="3154"/>
          <a:stretch/>
        </p:blipFill>
        <p:spPr>
          <a:xfrm>
            <a:off x="7262647" y="1732550"/>
            <a:ext cx="4929353" cy="386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950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C798F336-16C4-A348-6700-0D2F6DCC945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A’’’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CE6BEDFE-FD58-B361-1C82-1DD0964F28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08" t="6385" r="7291" b="3154"/>
          <a:stretch/>
        </p:blipFill>
        <p:spPr>
          <a:xfrm>
            <a:off x="7262647" y="1732550"/>
            <a:ext cx="4929353" cy="3861857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9E2A8FD1-4B73-086F-3D6D-AE6F886B46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04" t="3056" r="7142" b="3350"/>
          <a:stretch/>
        </p:blipFill>
        <p:spPr>
          <a:xfrm>
            <a:off x="-1" y="756745"/>
            <a:ext cx="7261097" cy="589562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Subtitle 2">
                <a:extLst>
                  <a:ext uri="{FF2B5EF4-FFF2-40B4-BE49-F238E27FC236}">
                    <a16:creationId xmlns:a16="http://schemas.microsoft.com/office/drawing/2014/main" id="{98687F0F-9966-D18D-D21D-C6475C9D6C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𝟗𝟏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𝟕𝟕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7" name="Subtitle 2">
                <a:extLst>
                  <a:ext uri="{FF2B5EF4-FFF2-40B4-BE49-F238E27FC236}">
                    <a16:creationId xmlns:a16="http://schemas.microsoft.com/office/drawing/2014/main" id="{98687F0F-9966-D18D-D21D-C6475C9D6C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  <a:blipFill>
                <a:blip r:embed="rId4"/>
                <a:stretch>
                  <a:fillRect t="-5882"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Subtitle 2">
                <a:extLst>
                  <a:ext uri="{FF2B5EF4-FFF2-40B4-BE49-F238E27FC236}">
                    <a16:creationId xmlns:a16="http://schemas.microsoft.com/office/drawing/2014/main" id="{7B6437B8-3353-260B-8CAE-1BEDBF354B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30207" y="6291350"/>
                <a:ext cx="417260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16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VS</m:t>
                        </m:r>
                        <m:r>
                          <m:rPr>
                            <m:nor/>
                          </m:rPr>
                          <a:rPr 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m:rPr>
                            <m:nor/>
                          </m:rPr>
                          <a:rPr lang="en-US" sz="1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1600" dirty="0">
                            <a:solidFill>
                              <a:schemeClr val="tx1"/>
                            </a:solidFill>
                          </a:rPr>
                          <m:t>Max</m:t>
                        </m:r>
                        <m:r>
                          <m:rPr>
                            <m:nor/>
                          </m:rPr>
                          <a:rPr lang="en-US" sz="1600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r>
                          <a:rPr lang="en-US" sz="16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sz="16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sz="1600" dirty="0">
                    <a:solidFill>
                      <a:srgbClr val="FF0000"/>
                    </a:solidFill>
                  </a:rPr>
                  <a:t> 493 new positives</a:t>
                </a:r>
              </a:p>
            </p:txBody>
          </p:sp>
        </mc:Choice>
        <mc:Fallback xmlns="">
          <p:sp>
            <p:nvSpPr>
              <p:cNvPr id="8" name="Subtitle 2">
                <a:extLst>
                  <a:ext uri="{FF2B5EF4-FFF2-40B4-BE49-F238E27FC236}">
                    <a16:creationId xmlns:a16="http://schemas.microsoft.com/office/drawing/2014/main" id="{7B6437B8-3353-260B-8CAE-1BEDBF354B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0207" y="6291350"/>
                <a:ext cx="4172607" cy="418464"/>
              </a:xfrm>
              <a:prstGeom prst="rect">
                <a:avLst/>
              </a:prstGeom>
              <a:blipFill>
                <a:blip r:embed="rId5"/>
                <a:stretch>
                  <a:fillRect t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Subtitle 2">
                <a:extLst>
                  <a:ext uri="{FF2B5EF4-FFF2-40B4-BE49-F238E27FC236}">
                    <a16:creationId xmlns:a16="http://schemas.microsoft.com/office/drawing/2014/main" id="{BCDAE7F1-1585-29AD-91FF-D6062012B6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92053" y="5872886"/>
                <a:ext cx="292187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en-US" sz="16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𝑽𝑺</m:t>
                    </m:r>
                    <m:r>
                      <a:rPr lang="en-US" sz="16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     </m:t>
                    </m:r>
                    <m:sSub>
                      <m:sSubPr>
                        <m:ctrlPr>
                          <a:rPr lang="en-US" sz="16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</m:sSub>
                    <m:r>
                      <a:rPr lang="en-US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 </m:t>
                    </m:r>
                    <m:r>
                      <a:rPr lang="en-US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𝟖𝟒</m:t>
                    </m:r>
                    <m:r>
                      <a:rPr lang="en-US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lang="en-US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𝟒𝟐</m:t>
                    </m:r>
                    <m:r>
                      <a:rPr lang="en-US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%</m:t>
                    </m:r>
                  </m:oMath>
                </a14:m>
                <a:r>
                  <a:rPr lang="en-US" sz="1600" dirty="0">
                    <a:solidFill>
                      <a:srgbClr val="FF0000"/>
                    </a:solidFill>
                  </a:rPr>
                  <a:t> </a:t>
                </a:r>
                <a:r>
                  <a:rPr lang="en-US" sz="1600" dirty="0"/>
                  <a:t>for </a:t>
                </a:r>
                <a14:m>
                  <m:oMath xmlns:m="http://schemas.openxmlformats.org/officeDocument/2006/math">
                    <m:r>
                      <a:rPr lang="en-US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𝝉</m:t>
                    </m:r>
                    <m:r>
                      <a:rPr lang="en-US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𝟏𝟎</m:t>
                    </m:r>
                    <m:r>
                      <a:rPr lang="en-US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lang="en-US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𝟓</m:t>
                    </m:r>
                  </m:oMath>
                </a14:m>
                <a:r>
                  <a:rPr lang="en-US" sz="1600" dirty="0"/>
                  <a:t> </a:t>
                </a:r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9" name="Subtitle 2">
                <a:extLst>
                  <a:ext uri="{FF2B5EF4-FFF2-40B4-BE49-F238E27FC236}">
                    <a16:creationId xmlns:a16="http://schemas.microsoft.com/office/drawing/2014/main" id="{BCDAE7F1-1585-29AD-91FF-D6062012B6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2053" y="5872886"/>
                <a:ext cx="2921877" cy="418464"/>
              </a:xfrm>
              <a:prstGeom prst="rect">
                <a:avLst/>
              </a:prstGeom>
              <a:blipFill>
                <a:blip r:embed="rId6"/>
                <a:stretch>
                  <a:fillRect t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48423754-40A4-E069-9540-D411B0D056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Max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890 new positives</a:t>
                </a:r>
              </a:p>
            </p:txBody>
          </p:sp>
        </mc:Choice>
        <mc:Fallback xmlns="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48423754-40A4-E069-9540-D411B0D056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  <a:blipFill>
                <a:blip r:embed="rId7"/>
                <a:stretch>
                  <a:fillRect t="-26471"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76288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0E4074F-9F8F-FF65-888B-DB56CE72E2A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A’’’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39259136-3CCF-6542-501F-6AAF22CD07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57" t="6996" r="7291" b="2758"/>
          <a:stretch/>
        </p:blipFill>
        <p:spPr>
          <a:xfrm>
            <a:off x="53640" y="1219199"/>
            <a:ext cx="6041152" cy="4729657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19EBB0AF-D471-538C-6768-127E8147FF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04" t="5223" r="7142" b="2758"/>
          <a:stretch/>
        </p:blipFill>
        <p:spPr>
          <a:xfrm>
            <a:off x="6108300" y="1135114"/>
            <a:ext cx="6030060" cy="481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4967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8283705"/>
                  </p:ext>
                </p:extLst>
              </p:nvPr>
            </p:nvGraphicFramePr>
            <p:xfrm>
              <a:off x="42040" y="1250850"/>
              <a:ext cx="7157546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52123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3427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𝝈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𝝅</m:t>
                                </m:r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𝜿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0.05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1676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oMath>
                          </a14:m>
                          <a:r>
                            <a:rPr lang="en-US" sz="1600" dirty="0"/>
                            <a:t>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8283705"/>
                  </p:ext>
                </p:extLst>
              </p:nvPr>
            </p:nvGraphicFramePr>
            <p:xfrm>
              <a:off x="42040" y="1250850"/>
              <a:ext cx="7157546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52123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3427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09375" r="-523077" b="-10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203030" r="-523077" b="-875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312500" r="-523077" b="-8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400000" r="-523077" b="-6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500000" r="-523077" b="-5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761538" r="-523077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829630" r="-523077" b="-5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0.05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965385" r="-523077" b="-43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025926" r="-523077" b="-3148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169231" r="-523077" b="-226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222222" r="-523077" b="-11851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373077" r="-523077" b="-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DEEA310A-D43E-44F2-3DC0-E640A9B60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241" y="1742715"/>
            <a:ext cx="4834759" cy="385990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D6EED39-4EFA-A6EE-21D0-489F36DA5C0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B</a:t>
            </a:r>
          </a:p>
        </p:txBody>
      </p:sp>
    </p:spTree>
    <p:extLst>
      <p:ext uri="{BB962C8B-B14F-4D97-AF65-F5344CB8AC3E}">
        <p14:creationId xmlns:p14="http://schemas.microsoft.com/office/powerpoint/2010/main" val="2709939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D7778184-8DA9-24F3-789B-5C4AF5CBD0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0" t="3668" r="7009" b="3120"/>
          <a:stretch/>
        </p:blipFill>
        <p:spPr>
          <a:xfrm>
            <a:off x="0" y="1039814"/>
            <a:ext cx="7189076" cy="5818186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8802B7F9-7697-84AB-65FD-BAE082F98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241" y="1742715"/>
            <a:ext cx="4834759" cy="385990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6BC5E64-D1E1-1369-15AC-8D19CFE9780F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Subtitle 2">
                <a:extLst>
                  <a:ext uri="{FF2B5EF4-FFF2-40B4-BE49-F238E27FC236}">
                    <a16:creationId xmlns:a16="http://schemas.microsoft.com/office/drawing/2014/main" id="{A1082D0E-D1CF-F00B-CEE4-1EB7C23F85A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Max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r>
                      <a:rPr lang="en-US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𝟔</m:t>
                    </m:r>
                    <m:r>
                      <a:rPr lang="en-US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𝟔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new positives</a:t>
                </a:r>
              </a:p>
            </p:txBody>
          </p:sp>
        </mc:Choice>
        <mc:Fallback xmlns="">
          <p:sp>
            <p:nvSpPr>
              <p:cNvPr id="9" name="Subtitle 2">
                <a:extLst>
                  <a:ext uri="{FF2B5EF4-FFF2-40B4-BE49-F238E27FC236}">
                    <a16:creationId xmlns:a16="http://schemas.microsoft.com/office/drawing/2014/main" id="{A1082D0E-D1CF-F00B-CEE4-1EB7C23F85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  <a:blipFill>
                <a:blip r:embed="rId4"/>
                <a:stretch>
                  <a:fillRect t="-26471"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1FD347CF-00EA-65EB-D5F5-7CD9FD1FBD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𝟒𝟓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𝟏𝟒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1FD347CF-00EA-65EB-D5F5-7CD9FD1FBD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  <a:blipFill>
                <a:blip r:embed="rId5"/>
                <a:stretch>
                  <a:fillRect t="-5882"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15201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C3D1A27E-AF0A-5AAF-D99D-0F19D44A5B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6" t="5002" r="7278" b="2931"/>
          <a:stretch/>
        </p:blipFill>
        <p:spPr>
          <a:xfrm>
            <a:off x="220718" y="1566041"/>
            <a:ext cx="5444360" cy="4288222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3E0EB95-E379-B580-FC64-0B3AAA16DD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16" t="5002" r="6918" b="2931"/>
          <a:stretch/>
        </p:blipFill>
        <p:spPr>
          <a:xfrm>
            <a:off x="6526922" y="1566041"/>
            <a:ext cx="5444360" cy="428822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AEE0F45-CB6E-57B2-E300-97F82958FCE4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B</a:t>
            </a:r>
          </a:p>
        </p:txBody>
      </p:sp>
    </p:spTree>
    <p:extLst>
      <p:ext uri="{BB962C8B-B14F-4D97-AF65-F5344CB8AC3E}">
        <p14:creationId xmlns:p14="http://schemas.microsoft.com/office/powerpoint/2010/main" val="23214314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94884905"/>
                  </p:ext>
                </p:extLst>
              </p:nvPr>
            </p:nvGraphicFramePr>
            <p:xfrm>
              <a:off x="42040" y="1250850"/>
              <a:ext cx="7157546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52123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3427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𝝈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𝝅</m:t>
                                </m:r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𝜿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0.05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1676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oMath>
                          </a14:m>
                          <a:r>
                            <a:rPr lang="en-US" sz="1600" dirty="0"/>
                            <a:t>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r>
                            <a:rPr lang="fr-FR" sz="1600" b="1" kern="1200" dirty="0">
                              <a:solidFill>
                                <a:srgbClr val="00B050"/>
                              </a:solidFill>
                              <a:latin typeface="+mn-lt"/>
                              <a:ea typeface="+mn-ea"/>
                              <a:cs typeface="+mn-cs"/>
                              <a:sym typeface="Wingdings" pitchFamily="2" charset="2"/>
                            </a:rPr>
                            <a:t> 10</a:t>
                          </a:r>
                          <a:endParaRPr lang="fr-FR" sz="1600" b="1" kern="1200" dirty="0">
                            <a:solidFill>
                              <a:srgbClr val="00B05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94884905"/>
                  </p:ext>
                </p:extLst>
              </p:nvPr>
            </p:nvGraphicFramePr>
            <p:xfrm>
              <a:off x="42040" y="1250850"/>
              <a:ext cx="7157546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52123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3427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09375" r="-523077" b="-10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203030" r="-523077" b="-875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312500" r="-523077" b="-8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400000" r="-523077" b="-6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500000" r="-523077" b="-5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761538" r="-523077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829630" r="-523077" b="-5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0.05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965385" r="-523077" b="-43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025926" r="-523077" b="-3148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169231" r="-523077" b="-226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222222" r="-523077" b="-11851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373077" r="-523077" b="-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r>
                            <a:rPr lang="fr-FR" sz="1600" b="1" kern="1200" dirty="0">
                              <a:solidFill>
                                <a:srgbClr val="00B050"/>
                              </a:solidFill>
                              <a:latin typeface="+mn-lt"/>
                              <a:ea typeface="+mn-ea"/>
                              <a:cs typeface="+mn-cs"/>
                              <a:sym typeface="Wingdings" pitchFamily="2" charset="2"/>
                            </a:rPr>
                            <a:t> 10</a:t>
                          </a:r>
                          <a:endParaRPr lang="fr-FR" sz="1600" b="1" kern="1200" dirty="0">
                            <a:solidFill>
                              <a:srgbClr val="00B05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AD6EED39-4EFA-A6EE-21D0-489F36DA5C0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B’</a:t>
            </a:r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29B3162B-F2FD-FFAE-6E19-EC926D35FE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04" t="5419" r="6995" b="2561"/>
          <a:stretch/>
        </p:blipFill>
        <p:spPr>
          <a:xfrm>
            <a:off x="7241626" y="1690933"/>
            <a:ext cx="4950374" cy="394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73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Definition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18BCBBDE-3148-88FE-2B0A-A1918754C50E}"/>
                  </a:ext>
                </a:extLst>
              </p:cNvPr>
              <p:cNvSpPr txBox="1"/>
              <p:nvPr/>
            </p:nvSpPr>
            <p:spPr>
              <a:xfrm>
                <a:off x="3243165" y="2141268"/>
                <a:ext cx="5257800" cy="3831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fr-FR" sz="240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𝜂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−1/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18BCBBDE-3148-88FE-2B0A-A1918754C5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3165" y="2141268"/>
                <a:ext cx="5257800" cy="383118"/>
              </a:xfrm>
              <a:prstGeom prst="rect">
                <a:avLst/>
              </a:prstGeom>
              <a:blipFill>
                <a:blip r:embed="rId2"/>
                <a:stretch>
                  <a:fillRect t="-6349" b="-3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90A880AB-DD30-E093-9784-01F14CA2ECCB}"/>
                  </a:ext>
                </a:extLst>
              </p:cNvPr>
              <p:cNvSpPr txBox="1"/>
              <p:nvPr/>
            </p:nvSpPr>
            <p:spPr>
              <a:xfrm>
                <a:off x="1677956" y="4941282"/>
                <a:ext cx="8986936" cy="49763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𝑞𝑖</m:t>
                          </m:r>
                        </m:sub>
                      </m:sSub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90A880AB-DD30-E093-9784-01F14CA2EC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7956" y="4941282"/>
                <a:ext cx="8986936" cy="497637"/>
              </a:xfrm>
              <a:prstGeom prst="rect">
                <a:avLst/>
              </a:prstGeom>
              <a:blipFill>
                <a:blip r:embed="rId3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Subtitle 2">
                <a:extLst>
                  <a:ext uri="{FF2B5EF4-FFF2-40B4-BE49-F238E27FC236}">
                    <a16:creationId xmlns:a16="http://schemas.microsoft.com/office/drawing/2014/main" id="{0E22DB56-A58C-102E-4CEE-2BFACD4BFCE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5517" y="1345919"/>
                <a:ext cx="7735421" cy="39626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200" dirty="0"/>
                  <a:t>A Richards growth curve in terms of an </a:t>
                </a:r>
                <a:r>
                  <a:rPr lang="en-US" sz="2200" b="1" dirty="0"/>
                  <a:t>information aggregate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𝜼</m:t>
                        </m:r>
                      </m:e>
                      <m:sub>
                        <m: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fr-FR" sz="22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2200" dirty="0"/>
                  <a:t> </a:t>
                </a:r>
              </a:p>
            </p:txBody>
          </p:sp>
        </mc:Choice>
        <mc:Fallback xmlns="">
          <p:sp>
            <p:nvSpPr>
              <p:cNvPr id="6" name="Subtitle 2">
                <a:extLst>
                  <a:ext uri="{FF2B5EF4-FFF2-40B4-BE49-F238E27FC236}">
                    <a16:creationId xmlns:a16="http://schemas.microsoft.com/office/drawing/2014/main" id="{0E22DB56-A58C-102E-4CEE-2BFACD4BFC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517" y="1345919"/>
                <a:ext cx="7735421" cy="396261"/>
              </a:xfrm>
              <a:prstGeom prst="rect">
                <a:avLst/>
              </a:prstGeom>
              <a:blipFill>
                <a:blip r:embed="rId4"/>
                <a:stretch>
                  <a:fillRect l="-236" t="-18462" b="-3076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Subtitle 2">
                <a:extLst>
                  <a:ext uri="{FF2B5EF4-FFF2-40B4-BE49-F238E27FC236}">
                    <a16:creationId xmlns:a16="http://schemas.microsoft.com/office/drawing/2014/main" id="{27E5AC2C-2FC6-E570-75C8-E3F29E99A3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5516" y="2925434"/>
                <a:ext cx="11374361" cy="67522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en-US" sz="22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b>
                        <m: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2200" b="1" dirty="0">
                    <a:solidFill>
                      <a:srgbClr val="C00000"/>
                    </a:solidFill>
                  </a:rPr>
                  <a:t> </a:t>
                </a:r>
                <a:r>
                  <a:rPr lang="en-US" sz="2200" dirty="0"/>
                  <a:t>determines the prophylactic proportion when there is no perceived </a:t>
                </a:r>
                <a:r>
                  <a:rPr lang="en-US" sz="2200" dirty="0">
                    <a:solidFill>
                      <a:schemeClr val="tx1"/>
                    </a:solidFill>
                  </a:rPr>
                  <a:t>risk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𝜼</m:t>
                        </m:r>
                      </m:e>
                      <m:sub>
                        <m:r>
                          <a:rPr lang="fr-FR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fr-FR" sz="22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fr-FR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200" dirty="0">
                    <a:solidFill>
                      <a:schemeClr val="tx1"/>
                    </a:solidFill>
                  </a:rPr>
                  <a:t>), </a:t>
                </a:r>
                <a:r>
                  <a:rPr lang="en-US" sz="22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𝜼</m:t>
                        </m:r>
                      </m:e>
                      <m:sub>
                        <m: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2200" b="1" dirty="0">
                    <a:solidFill>
                      <a:srgbClr val="C00000"/>
                    </a:solidFill>
                  </a:rPr>
                  <a:t> </a:t>
                </a:r>
                <a:r>
                  <a:rPr lang="en-US" sz="2200" dirty="0"/>
                  <a:t>measures the information effectively used by individuals in </a:t>
                </a:r>
                <a:r>
                  <a:rPr lang="en-US" sz="2200" b="1" dirty="0"/>
                  <a:t>group </a:t>
                </a:r>
                <a14:m>
                  <m:oMath xmlns:m="http://schemas.openxmlformats.org/officeDocument/2006/math">
                    <m:r>
                      <a:rPr lang="fr-FR" sz="2200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r>
                  <a:rPr lang="en-US" sz="2200" dirty="0"/>
                  <a:t>.</a:t>
                </a:r>
              </a:p>
            </p:txBody>
          </p:sp>
        </mc:Choice>
        <mc:Fallback xmlns="">
          <p:sp>
            <p:nvSpPr>
              <p:cNvPr id="7" name="Subtitle 2">
                <a:extLst>
                  <a:ext uri="{FF2B5EF4-FFF2-40B4-BE49-F238E27FC236}">
                    <a16:creationId xmlns:a16="http://schemas.microsoft.com/office/drawing/2014/main" id="{27E5AC2C-2FC6-E570-75C8-E3F29E99A3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516" y="2925434"/>
                <a:ext cx="11374361" cy="675228"/>
              </a:xfrm>
              <a:prstGeom prst="rect">
                <a:avLst/>
              </a:prstGeom>
              <a:blipFill>
                <a:blip r:embed="rId5"/>
                <a:stretch>
                  <a:fillRect l="-697" t="-10811" r="-697" b="-207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6873682F-340E-5324-A741-630A79E7001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5517" y="5687978"/>
                <a:ext cx="11374360" cy="85301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fr-FR" sz="2200" dirty="0"/>
                  <a:t>w</a:t>
                </a:r>
                <a:r>
                  <a:rPr lang="fr-FR" sz="2200" dirty="0" err="1"/>
                  <a:t>here</a:t>
                </a:r>
                <a:r>
                  <a:rPr lang="fr-FR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𝒑𝒊</m:t>
                        </m:r>
                      </m:sub>
                    </m:sSub>
                  </m:oMath>
                </a14:m>
                <a:r>
                  <a:rPr lang="fr-FR" sz="2200" b="1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fr-FR" sz="2200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fr-FR" sz="2200" b="1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 smtClean="0"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𝒑𝒊</m:t>
                        </m:r>
                      </m:sub>
                    </m:sSub>
                  </m:oMath>
                </a14:m>
                <a:r>
                  <a:rPr lang="fr-FR" sz="2200" b="1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 smtClean="0"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fr-FR" sz="2200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fr-FR" sz="2200" b="1" dirty="0"/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 smtClean="0"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fr-FR" sz="2200" b="1" dirty="0"/>
                  <a:t> </a:t>
                </a:r>
                <a:r>
                  <a:rPr lang="fr-FR" sz="2200" dirty="0"/>
                  <a:t>are non-</a:t>
                </a:r>
                <a:r>
                  <a:rPr lang="fr-FR" sz="2200" dirty="0" err="1"/>
                  <a:t>negative</a:t>
                </a:r>
                <a:r>
                  <a:rPr lang="fr-FR" sz="2200" dirty="0"/>
                  <a:t> real coefficients </a:t>
                </a:r>
                <a:r>
                  <a:rPr lang="fr-FR" sz="2200" dirty="0" err="1"/>
                  <a:t>expressing</a:t>
                </a:r>
                <a:r>
                  <a:rPr lang="fr-FR" sz="2200" dirty="0"/>
                  <a:t> the </a:t>
                </a:r>
                <a:r>
                  <a:rPr lang="fr-FR" sz="2200" b="1" dirty="0" err="1"/>
                  <a:t>weights</a:t>
                </a:r>
                <a:r>
                  <a:rPr lang="fr-FR" sz="2200" dirty="0"/>
                  <a:t> of </a:t>
                </a:r>
                <a:r>
                  <a:rPr lang="fr-FR" sz="2200" dirty="0" err="1"/>
                  <a:t>linear</a:t>
                </a:r>
                <a:r>
                  <a:rPr lang="fr-FR" sz="2200" dirty="0"/>
                  <a:t>, </a:t>
                </a:r>
                <a:r>
                  <a:rPr lang="fr-FR" sz="2200" dirty="0" err="1"/>
                  <a:t>quadratic</a:t>
                </a:r>
                <a:r>
                  <a:rPr lang="fr-FR" sz="2200" dirty="0"/>
                  <a:t> and interaction components of </a:t>
                </a:r>
                <a14:m>
                  <m:oMath xmlns:m="http://schemas.openxmlformats.org/officeDocument/2006/math">
                    <m:r>
                      <a:rPr lang="fr-FR" sz="22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fr-FR" sz="2200" dirty="0"/>
                  <a:t> and </a:t>
                </a:r>
                <a14:m>
                  <m:oMath xmlns:m="http://schemas.openxmlformats.org/officeDocument/2006/math">
                    <m:r>
                      <a:rPr lang="fr-FR" sz="2200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fr-FR" sz="2200" dirty="0"/>
                  <a:t>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fr-FR" sz="220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fr-FR" sz="2200" dirty="0"/>
                  <a:t>.</a:t>
                </a:r>
                <a:endParaRPr lang="en-US" sz="2200" dirty="0"/>
              </a:p>
            </p:txBody>
          </p:sp>
        </mc:Choice>
        <mc:Fallback xmlns="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6873682F-340E-5324-A741-630A79E700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517" y="5687978"/>
                <a:ext cx="11374360" cy="853010"/>
              </a:xfrm>
              <a:prstGeom prst="rect">
                <a:avLst/>
              </a:prstGeom>
              <a:blipFill>
                <a:blip r:embed="rId6"/>
                <a:stretch>
                  <a:fillRect l="-697" r="-697" b="-642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Subtitle 2">
                <a:extLst>
                  <a:ext uri="{FF2B5EF4-FFF2-40B4-BE49-F238E27FC236}">
                    <a16:creationId xmlns:a16="http://schemas.microsoft.com/office/drawing/2014/main" id="{9E1FBFC5-7887-C2C3-CEFA-EB6A99D16B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5516" y="3989523"/>
                <a:ext cx="11374361" cy="67522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en-US" sz="2200" dirty="0"/>
                  <a:t>The information aggregate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𝜼</m:t>
                        </m:r>
                      </m:e>
                      <m:sub>
                        <m:r>
                          <a:rPr lang="fr-FR" sz="22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2200" dirty="0"/>
                  <a:t> is defined </a:t>
                </a:r>
                <a:r>
                  <a:rPr lang="fr-FR" sz="2200" dirty="0"/>
                  <a:t>at time </a:t>
                </a:r>
                <a14:m>
                  <m:oMath xmlns:m="http://schemas.openxmlformats.org/officeDocument/2006/math">
                    <m:r>
                      <a:rPr lang="fr-FR" sz="22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fr-FR" sz="2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/>
                  <a:t>as a quadratic function of </a:t>
                </a:r>
                <a:r>
                  <a:rPr lang="fr-FR" sz="2200" dirty="0"/>
                  <a:t>the </a:t>
                </a:r>
                <a:r>
                  <a:rPr lang="fr-FR" sz="2200" dirty="0" err="1"/>
                  <a:t>perceived</a:t>
                </a:r>
                <a:r>
                  <a:rPr lang="fr-FR" sz="2200" dirty="0"/>
                  <a:t> </a:t>
                </a:r>
                <a:r>
                  <a:rPr lang="fr-FR" sz="2200" dirty="0" err="1"/>
                  <a:t>prevalence</a:t>
                </a:r>
                <a:r>
                  <a:rPr lang="fr-FR" sz="2200" dirty="0"/>
                  <a:t> </a:t>
                </a:r>
                <a14:m>
                  <m:oMath xmlns:m="http://schemas.openxmlformats.org/officeDocument/2006/math">
                    <m:r>
                      <a:rPr lang="fr-FR" sz="2200" b="1" i="1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fr-FR" sz="22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r>
                  <a:rPr lang="fr-FR" sz="2200" b="1" dirty="0"/>
                  <a:t> </a:t>
                </a:r>
                <a:r>
                  <a:rPr lang="fr-FR" sz="2200" dirty="0"/>
                  <a:t>and the relative change </a:t>
                </a:r>
                <a14:m>
                  <m:oMath xmlns:m="http://schemas.openxmlformats.org/officeDocument/2006/math">
                    <m:r>
                      <a:rPr lang="fr-FR" sz="2200" b="1" i="1">
                        <a:latin typeface="Cambria Math" panose="02040503050406030204" pitchFamily="18" charset="0"/>
                      </a:rPr>
                      <m:t>𝑸</m:t>
                    </m:r>
                    <m:d>
                      <m:dPr>
                        <m:ctrlPr>
                          <a:rPr lang="fr-FR" sz="22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fr-FR" sz="22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sz="2200" dirty="0"/>
                  <a:t>in the </a:t>
                </a:r>
                <a:r>
                  <a:rPr lang="fr-FR" sz="2200" dirty="0" err="1"/>
                  <a:t>number</a:t>
                </a:r>
                <a:r>
                  <a:rPr lang="fr-FR" sz="2200" dirty="0"/>
                  <a:t> C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fr-FR" sz="2200" dirty="0"/>
                  <a:t> of new </a:t>
                </a:r>
                <a:r>
                  <a:rPr lang="fr-FR" sz="2200" dirty="0" err="1"/>
                  <a:t>confirmed</a:t>
                </a:r>
                <a:r>
                  <a:rPr lang="fr-FR" sz="2200" dirty="0"/>
                  <a:t> positive cases:</a:t>
                </a:r>
                <a:endParaRPr lang="en-US" sz="2200" dirty="0"/>
              </a:p>
            </p:txBody>
          </p:sp>
        </mc:Choice>
        <mc:Fallback xmlns="">
          <p:sp>
            <p:nvSpPr>
              <p:cNvPr id="11" name="Subtitle 2">
                <a:extLst>
                  <a:ext uri="{FF2B5EF4-FFF2-40B4-BE49-F238E27FC236}">
                    <a16:creationId xmlns:a16="http://schemas.microsoft.com/office/drawing/2014/main" id="{9E1FBFC5-7887-C2C3-CEFA-EB6A99D16B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516" y="3989523"/>
                <a:ext cx="11374361" cy="675228"/>
              </a:xfrm>
              <a:prstGeom prst="rect">
                <a:avLst/>
              </a:prstGeom>
              <a:blipFill>
                <a:blip r:embed="rId7"/>
                <a:stretch>
                  <a:fillRect l="-697" t="-9910" r="-697" b="-2162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63303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D6EED39-4EFA-A6EE-21D0-489F36DA5C0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B’</a:t>
            </a:r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29B3162B-F2FD-FFAE-6E19-EC926D35FE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04" t="5419" r="6995" b="2561"/>
          <a:stretch/>
        </p:blipFill>
        <p:spPr>
          <a:xfrm>
            <a:off x="7241626" y="1690933"/>
            <a:ext cx="4950374" cy="3945094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0B7FFF3F-A162-3837-2702-F538F834A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45" t="4002" r="7193" b="2992"/>
          <a:stretch/>
        </p:blipFill>
        <p:spPr>
          <a:xfrm>
            <a:off x="0" y="974959"/>
            <a:ext cx="7241626" cy="58830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Subtitle 2">
                <a:extLst>
                  <a:ext uri="{FF2B5EF4-FFF2-40B4-BE49-F238E27FC236}">
                    <a16:creationId xmlns:a16="http://schemas.microsoft.com/office/drawing/2014/main" id="{887D78C4-76D0-4883-5D4C-99E6190ABE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Max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r>
                      <a:rPr lang="en-US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  <m:r>
                      <a:rPr lang="en-US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𝟒𝟎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new positives</a:t>
                </a:r>
              </a:p>
            </p:txBody>
          </p:sp>
        </mc:Choice>
        <mc:Fallback xmlns="">
          <p:sp>
            <p:nvSpPr>
              <p:cNvPr id="7" name="Subtitle 2">
                <a:extLst>
                  <a:ext uri="{FF2B5EF4-FFF2-40B4-BE49-F238E27FC236}">
                    <a16:creationId xmlns:a16="http://schemas.microsoft.com/office/drawing/2014/main" id="{887D78C4-76D0-4883-5D4C-99E6190ABE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  <a:blipFill>
                <a:blip r:embed="rId4"/>
                <a:stretch>
                  <a:fillRect t="-26471"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Subtitle 2">
                <a:extLst>
                  <a:ext uri="{FF2B5EF4-FFF2-40B4-BE49-F238E27FC236}">
                    <a16:creationId xmlns:a16="http://schemas.microsoft.com/office/drawing/2014/main" id="{E9D1A4D6-A6CA-734C-4922-46A61CACD5F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𝟒𝟕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𝟐𝟑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8" name="Subtitle 2">
                <a:extLst>
                  <a:ext uri="{FF2B5EF4-FFF2-40B4-BE49-F238E27FC236}">
                    <a16:creationId xmlns:a16="http://schemas.microsoft.com/office/drawing/2014/main" id="{E9D1A4D6-A6CA-734C-4922-46A61CACD5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  <a:blipFill>
                <a:blip r:embed="rId5"/>
                <a:stretch>
                  <a:fillRect t="-5882"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59563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DF23475C-739D-1D5E-8D67-4556F3FBCE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09" t="6010" r="7290" b="2758"/>
          <a:stretch/>
        </p:blipFill>
        <p:spPr>
          <a:xfrm>
            <a:off x="0" y="1403131"/>
            <a:ext cx="6159062" cy="4866289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7ED60957-E59C-1602-9826-C973C5D051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61" t="6010" r="7438" b="2758"/>
          <a:stretch/>
        </p:blipFill>
        <p:spPr>
          <a:xfrm>
            <a:off x="6032938" y="1403131"/>
            <a:ext cx="6159062" cy="486628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4E04A3B-A8D9-B30E-D936-D5286677C9C7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B’</a:t>
            </a:r>
          </a:p>
        </p:txBody>
      </p:sp>
    </p:spTree>
    <p:extLst>
      <p:ext uri="{BB962C8B-B14F-4D97-AF65-F5344CB8AC3E}">
        <p14:creationId xmlns:p14="http://schemas.microsoft.com/office/powerpoint/2010/main" val="9081351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46675468"/>
                  </p:ext>
                </p:extLst>
              </p:nvPr>
            </p:nvGraphicFramePr>
            <p:xfrm>
              <a:off x="42040" y="1250850"/>
              <a:ext cx="7157546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52123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3427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𝝈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𝝅</m:t>
                                </m:r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𝜸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𝒔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𝜿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  <a:r>
                            <a:rPr lang="fr-FR" sz="1600" b="1" kern="1200" dirty="0">
                              <a:solidFill>
                                <a:srgbClr val="00B05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fr-FR" sz="1600" b="1" kern="1200" dirty="0">
                              <a:solidFill>
                                <a:srgbClr val="00B050"/>
                              </a:solidFill>
                              <a:latin typeface="+mn-lt"/>
                              <a:ea typeface="+mn-ea"/>
                              <a:cs typeface="+mn-cs"/>
                              <a:sym typeface="Wingdings" pitchFamily="2" charset="2"/>
                            </a:rPr>
                            <a:t> 1</a:t>
                          </a:r>
                          <a:endParaRPr lang="fr-FR" sz="1600" b="1" kern="1200" dirty="0">
                            <a:solidFill>
                              <a:srgbClr val="00B05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0.05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𝒖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17859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fr-FR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1676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oMath>
                          </a14:m>
                          <a:r>
                            <a:rPr lang="en-US" sz="1600" dirty="0"/>
                            <a:t>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endParaRPr lang="fr-FR" sz="1600" b="1" kern="1200" dirty="0">
                            <a:solidFill>
                              <a:srgbClr val="00B05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37">
                <a:extLst>
                  <a:ext uri="{FF2B5EF4-FFF2-40B4-BE49-F238E27FC236}">
                    <a16:creationId xmlns:a16="http://schemas.microsoft.com/office/drawing/2014/main" id="{E9003CEC-55C5-3C6C-F509-DACCEE1A8B3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46675468"/>
                  </p:ext>
                </p:extLst>
              </p:nvPr>
            </p:nvGraphicFramePr>
            <p:xfrm>
              <a:off x="42040" y="1250850"/>
              <a:ext cx="7157546" cy="48252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52123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433427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671145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09375" r="-523077" b="-10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203030" r="-523077" b="-875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Baseline contact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FF0000"/>
                              </a:solidFill>
                            </a:rPr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312500" r="-523077" b="-8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Incubation period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1/2,1/5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400000" r="-523077" b="-6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Detection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1/2, 1/30, 9/200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964124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500000" r="-523077" b="-5787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Removal rates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2/30, 1/200, 1/15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652905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761538" r="-523077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Efficiency of prophylactic behavior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1/2</a:t>
                          </a:r>
                          <a:r>
                            <a:rPr lang="fr-FR" sz="1600" b="1" kern="1200" dirty="0">
                              <a:solidFill>
                                <a:srgbClr val="00B05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fr-FR" sz="1600" b="1" kern="1200" dirty="0">
                              <a:solidFill>
                                <a:srgbClr val="00B050"/>
                              </a:solidFill>
                              <a:latin typeface="+mn-lt"/>
                              <a:ea typeface="+mn-ea"/>
                              <a:cs typeface="+mn-cs"/>
                              <a:sym typeface="Wingdings" pitchFamily="2" charset="2"/>
                            </a:rPr>
                            <a:t> 1</a:t>
                          </a:r>
                          <a:endParaRPr lang="fr-FR" sz="1600" b="1" kern="1200" dirty="0">
                            <a:solidFill>
                              <a:srgbClr val="00B05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4125024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829630" r="-523077" b="-5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Initial prophylactic proportion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0.05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866835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965385" r="-523077" b="-43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Baseline prophylactic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368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025926" r="-523077" b="-3148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Prophylactic growth shape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1/100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1052935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169231" r="-523077" b="-226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prevalence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419151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222222" r="-523077" b="-11851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Response to rate of change of new positives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10,100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8453801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99" t="-1373077" r="-523077" b="-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Delay in information acquisition and reaction time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FR" sz="1600" b="1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endParaRPr lang="fr-FR" sz="1600" b="1" kern="1200" dirty="0">
                            <a:solidFill>
                              <a:srgbClr val="00B05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149954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AD6EED39-4EFA-A6EE-21D0-489F36DA5C0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B’’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48DB610-F028-14B6-53CA-6360DAF1FA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34" t="6010" r="7290" b="3528"/>
          <a:stretch/>
        </p:blipFill>
        <p:spPr>
          <a:xfrm>
            <a:off x="7199586" y="1687221"/>
            <a:ext cx="4950374" cy="395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3512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D6EED39-4EFA-A6EE-21D0-489F36DA5C02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B’’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48DB610-F028-14B6-53CA-6360DAF1FA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4" t="6010" r="7290" b="3528"/>
          <a:stretch/>
        </p:blipFill>
        <p:spPr>
          <a:xfrm>
            <a:off x="7199586" y="1687221"/>
            <a:ext cx="4950374" cy="3952518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C417000-F3CC-5851-B638-108A9E288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52" t="3742" r="7142" b="3253"/>
          <a:stretch/>
        </p:blipFill>
        <p:spPr>
          <a:xfrm>
            <a:off x="0" y="1039156"/>
            <a:ext cx="7199586" cy="58188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Subtitle 2">
                <a:extLst>
                  <a:ext uri="{FF2B5EF4-FFF2-40B4-BE49-F238E27FC236}">
                    <a16:creationId xmlns:a16="http://schemas.microsoft.com/office/drawing/2014/main" id="{A0395E43-BFCF-B07F-E8A5-A453A86EBAF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Max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r>
                      <a:rPr lang="en-US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33 new positives</a:t>
                </a:r>
              </a:p>
            </p:txBody>
          </p:sp>
        </mc:Choice>
        <mc:Fallback xmlns="">
          <p:sp>
            <p:nvSpPr>
              <p:cNvPr id="7" name="Subtitle 2">
                <a:extLst>
                  <a:ext uri="{FF2B5EF4-FFF2-40B4-BE49-F238E27FC236}">
                    <a16:creationId xmlns:a16="http://schemas.microsoft.com/office/drawing/2014/main" id="{A0395E43-BFCF-B07F-E8A5-A453A86EBA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3062" y="1095499"/>
                <a:ext cx="4172607" cy="418464"/>
              </a:xfrm>
              <a:prstGeom prst="rect">
                <a:avLst/>
              </a:prstGeom>
              <a:blipFill>
                <a:blip r:embed="rId4"/>
                <a:stretch>
                  <a:fillRect t="-26471"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Subtitle 2">
                <a:extLst>
                  <a:ext uri="{FF2B5EF4-FFF2-40B4-BE49-F238E27FC236}">
                    <a16:creationId xmlns:a16="http://schemas.microsoft.com/office/drawing/2014/main" id="{B9DFBF44-4481-156A-0AEE-DBD1B6F721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𝟒𝟏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𝟐𝟒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8" name="Subtitle 2">
                <a:extLst>
                  <a:ext uri="{FF2B5EF4-FFF2-40B4-BE49-F238E27FC236}">
                    <a16:creationId xmlns:a16="http://schemas.microsoft.com/office/drawing/2014/main" id="{B9DFBF44-4481-156A-0AEE-DBD1B6F721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2094" y="3455901"/>
                <a:ext cx="2921877" cy="418464"/>
              </a:xfrm>
              <a:prstGeom prst="rect">
                <a:avLst/>
              </a:prstGeom>
              <a:blipFill>
                <a:blip r:embed="rId5"/>
                <a:stretch>
                  <a:fillRect t="-5882"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1276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4E04A3B-A8D9-B30E-D936-D5286677C9C7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Scenario B’’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068AB1C3-4BD2-A69D-0994-D9A38B317E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08" t="6744" r="7291" b="3407"/>
          <a:stretch/>
        </p:blipFill>
        <p:spPr>
          <a:xfrm>
            <a:off x="84082" y="1587062"/>
            <a:ext cx="6017390" cy="4682358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0F82C9F9-74DB-BC95-D33D-A4975A78FC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04" t="5813" r="7291" b="3547"/>
          <a:stretch/>
        </p:blipFill>
        <p:spPr>
          <a:xfrm>
            <a:off x="6122057" y="1527678"/>
            <a:ext cx="6017390" cy="473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86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Visualisation</a:t>
            </a:r>
            <a:r>
              <a:rPr lang="en-US" b="1" dirty="0"/>
              <a:t>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ubtitle 2">
                <a:extLst>
                  <a:ext uri="{FF2B5EF4-FFF2-40B4-BE49-F238E27FC236}">
                    <a16:creationId xmlns:a16="http://schemas.microsoft.com/office/drawing/2014/main" id="{276752CC-5F9E-8461-1F7E-93924B65D1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5517" y="1199269"/>
                <a:ext cx="11337038" cy="4308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fr-FR" sz="2200" dirty="0"/>
                  <a:t>The </a:t>
                </a:r>
                <a:r>
                  <a:rPr lang="fr-FR" sz="2200" b="1" dirty="0"/>
                  <a:t>basic </a:t>
                </a:r>
                <a:r>
                  <a:rPr lang="fr-FR" sz="2200" b="1" dirty="0" err="1"/>
                  <a:t>pieces</a:t>
                </a:r>
                <a:r>
                  <a:rPr lang="fr-FR" sz="2200" b="1" dirty="0"/>
                  <a:t> of information</a:t>
                </a:r>
                <a:r>
                  <a:rPr lang="fr-FR" sz="2200" dirty="0"/>
                  <a:t> - </a:t>
                </a:r>
                <a:r>
                  <a:rPr lang="fr-FR" sz="2200" dirty="0" err="1"/>
                  <a:t>perceived</a:t>
                </a:r>
                <a:r>
                  <a:rPr lang="fr-FR" sz="2200" dirty="0"/>
                  <a:t> </a:t>
                </a:r>
                <a:r>
                  <a:rPr lang="fr-FR" sz="2200" dirty="0" err="1"/>
                  <a:t>prevalence</a:t>
                </a:r>
                <a:r>
                  <a:rPr lang="fr-FR" sz="2200" dirty="0"/>
                  <a:t> </a:t>
                </a:r>
                <a14:m>
                  <m:oMath xmlns:m="http://schemas.openxmlformats.org/officeDocument/2006/math">
                    <m:r>
                      <a:rPr lang="fr-FR" sz="22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fr-FR" sz="2200" dirty="0"/>
                  <a:t> and relative change </a:t>
                </a:r>
                <a14:m>
                  <m:oMath xmlns:m="http://schemas.openxmlformats.org/officeDocument/2006/math">
                    <m:r>
                      <a:rPr lang="fr-FR" sz="2200" i="1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fr-FR" sz="2200" dirty="0"/>
                  <a:t> in </a:t>
                </a:r>
                <a14:m>
                  <m:oMath xmlns:m="http://schemas.openxmlformats.org/officeDocument/2006/math">
                    <m:r>
                      <a:rPr lang="fr-FR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fr-FR" sz="22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4" name="Subtitle 2">
                <a:extLst>
                  <a:ext uri="{FF2B5EF4-FFF2-40B4-BE49-F238E27FC236}">
                    <a16:creationId xmlns:a16="http://schemas.microsoft.com/office/drawing/2014/main" id="{276752CC-5F9E-8461-1F7E-93924B65D1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517" y="1199269"/>
                <a:ext cx="11337038" cy="430887"/>
              </a:xfrm>
              <a:prstGeom prst="rect">
                <a:avLst/>
              </a:prstGeom>
              <a:blipFill>
                <a:blip r:embed="rId2"/>
                <a:stretch>
                  <a:fillRect l="-699" t="-17143" b="-2142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25C693CF-DCC8-1B10-3F3B-3FAC6E8DF411}"/>
                  </a:ext>
                </a:extLst>
              </p:cNvPr>
              <p:cNvSpPr txBox="1"/>
              <p:nvPr/>
            </p:nvSpPr>
            <p:spPr>
              <a:xfrm>
                <a:off x="541176" y="2511608"/>
                <a:ext cx="4217436" cy="95968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sSub>
                            <m:sSubPr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func>
                            <m:funcPr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fr-FR" sz="240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𝜔</m:t>
                                      </m:r>
                                    </m:e>
                                    <m: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num>
                        <m:den>
                          <m:sSup>
                            <m:sSup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func>
                                    <m:func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fr-FR" sz="2400">
                                          <a:latin typeface="Cambria Math" panose="02040503050406030204" pitchFamily="18" charset="0"/>
                                        </a:rPr>
                                        <m:t>exp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fr-FR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fr-FR" sz="24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𝜔</m:t>
                                              </m:r>
                                            </m:e>
                                            <m:sub>
                                              <m:r>
                                                <a:rPr lang="fr-FR" sz="2400" i="1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fr-FR" sz="24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fr-FR" sz="24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  <m:r>
                                                <a:rPr lang="fr-FR" sz="24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fr-FR" sz="24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fr-FR" sz="24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𝜏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fr-FR" sz="24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𝑐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</m:d>
                                    </m:e>
                                  </m:func>
                                </m:e>
                              </m:d>
                            </m:e>
                            <m:sup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25C693CF-DCC8-1B10-3F3B-3FAC6E8DF4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176" y="2511608"/>
                <a:ext cx="4217436" cy="9596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1CA4592D-83B7-7A87-28C1-B508AAC91B69}"/>
                  </a:ext>
                </a:extLst>
              </p:cNvPr>
              <p:cNvSpPr txBox="1"/>
              <p:nvPr/>
            </p:nvSpPr>
            <p:spPr>
              <a:xfrm>
                <a:off x="484847" y="1791474"/>
                <a:ext cx="6438468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sz="2200" dirty="0"/>
                  <a:t>Logistic </a:t>
                </a:r>
                <a:r>
                  <a:rPr lang="fr-FR" sz="2200" dirty="0" err="1"/>
                  <a:t>number</a:t>
                </a:r>
                <a:r>
                  <a:rPr lang="fr-FR" sz="2200" dirty="0"/>
                  <a:t> </a:t>
                </a:r>
                <a14:m>
                  <m:oMath xmlns:m="http://schemas.openxmlformats.org/officeDocument/2006/math">
                    <m:r>
                      <a:rPr lang="fr-FR" sz="2200" b="1" i="0" smtClean="0">
                        <a:latin typeface="Cambria Math" panose="02040503050406030204" pitchFamily="18" charset="0"/>
                      </a:rPr>
                      <m:t>𝐂</m:t>
                    </m:r>
                    <m:d>
                      <m:dPr>
                        <m:ctrlPr>
                          <a:rPr lang="fr-FR" sz="22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r>
                  <a:rPr lang="fr-FR" sz="2200" b="1" dirty="0"/>
                  <a:t> </a:t>
                </a:r>
                <a:r>
                  <a:rPr lang="fr-FR" sz="2200" dirty="0"/>
                  <a:t>of new </a:t>
                </a:r>
                <a:r>
                  <a:rPr lang="fr-FR" sz="2200" dirty="0" err="1"/>
                  <a:t>confirmed</a:t>
                </a:r>
                <a:r>
                  <a:rPr lang="fr-FR" sz="2200" dirty="0"/>
                  <a:t> positive cases:</a:t>
                </a:r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1CA4592D-83B7-7A87-28C1-B508AAC91B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847" y="1791474"/>
                <a:ext cx="6438468" cy="430887"/>
              </a:xfrm>
              <a:prstGeom prst="rect">
                <a:avLst/>
              </a:prstGeom>
              <a:blipFill>
                <a:blip r:embed="rId4"/>
                <a:stretch>
                  <a:fillRect l="-1231" t="-9859" b="-2676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Image 14">
            <a:extLst>
              <a:ext uri="{FF2B5EF4-FFF2-40B4-BE49-F238E27FC236}">
                <a16:creationId xmlns:a16="http://schemas.microsoft.com/office/drawing/2014/main" id="{D3AD7EA3-4FE1-DE65-6065-9B29A99373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5909" y="2015412"/>
            <a:ext cx="6356781" cy="476758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37">
                <a:extLst>
                  <a:ext uri="{FF2B5EF4-FFF2-40B4-BE49-F238E27FC236}">
                    <a16:creationId xmlns:a16="http://schemas.microsoft.com/office/drawing/2014/main" id="{65A6FE9D-0431-6F18-0504-3806733637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84573824"/>
                  </p:ext>
                </p:extLst>
              </p:nvPr>
            </p:nvGraphicFramePr>
            <p:xfrm>
              <a:off x="475517" y="4635640"/>
              <a:ext cx="4898916" cy="1652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1947417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805870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𝝎</m:t>
                                    </m:r>
                                  </m:e>
                                  <m:sub>
                                    <m:r>
                                      <a:rPr lang="fr-FR" sz="1600" b="1" i="1">
                                        <a:latin typeface="Cambria Math" panose="02040503050406030204" pitchFamily="18" charset="0"/>
                                      </a:rPr>
                                      <m:t>𝒄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Intrinsic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0.125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𝝉</m:t>
                                    </m:r>
                                  </m:e>
                                  <m:sub>
                                    <m:r>
                                      <a:rPr lang="fr-FR" sz="1600" b="1" i="1">
                                        <a:latin typeface="Cambria Math" panose="02040503050406030204" pitchFamily="18" charset="0"/>
                                      </a:rPr>
                                      <m:t>𝒄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Time offset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75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37">
                <a:extLst>
                  <a:ext uri="{FF2B5EF4-FFF2-40B4-BE49-F238E27FC236}">
                    <a16:creationId xmlns:a16="http://schemas.microsoft.com/office/drawing/2014/main" id="{65A6FE9D-0431-6F18-0504-3806733637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84573824"/>
                  </p:ext>
                </p:extLst>
              </p:nvPr>
            </p:nvGraphicFramePr>
            <p:xfrm>
              <a:off x="475517" y="4635640"/>
              <a:ext cx="4898916" cy="1652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1947417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805870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6"/>
                          <a:stretch>
                            <a:fillRect l="-1064" t="-104412" r="-329787" b="-202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6"/>
                          <a:stretch>
                            <a:fillRect l="-1064" t="-204412" r="-329787" b="-102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Intrinsic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0.125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6"/>
                          <a:stretch>
                            <a:fillRect l="-1064" t="-304412" r="-329787" b="-2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Time offset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75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404712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Visualisation</a:t>
            </a:r>
            <a:r>
              <a:rPr lang="en-US" b="1" dirty="0"/>
              <a:t>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ubtitle 2">
                <a:extLst>
                  <a:ext uri="{FF2B5EF4-FFF2-40B4-BE49-F238E27FC236}">
                    <a16:creationId xmlns:a16="http://schemas.microsoft.com/office/drawing/2014/main" id="{276752CC-5F9E-8461-1F7E-93924B65D1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5517" y="1199269"/>
                <a:ext cx="11337038" cy="4308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fr-FR" sz="2200" dirty="0"/>
                  <a:t>The </a:t>
                </a:r>
                <a:r>
                  <a:rPr lang="fr-FR" sz="2200" b="1" dirty="0"/>
                  <a:t>basic </a:t>
                </a:r>
                <a:r>
                  <a:rPr lang="fr-FR" sz="2200" b="1" dirty="0" err="1"/>
                  <a:t>pieces</a:t>
                </a:r>
                <a:r>
                  <a:rPr lang="fr-FR" sz="2200" b="1" dirty="0"/>
                  <a:t> of information</a:t>
                </a:r>
                <a:r>
                  <a:rPr lang="fr-FR" sz="2200" dirty="0"/>
                  <a:t>: perceived </a:t>
                </a:r>
                <a:r>
                  <a:rPr lang="fr-FR" sz="2200" dirty="0" err="1"/>
                  <a:t>prevalence</a:t>
                </a:r>
                <a:r>
                  <a:rPr lang="fr-FR" sz="2200" dirty="0"/>
                  <a:t> </a:t>
                </a:r>
                <a14:m>
                  <m:oMath xmlns:m="http://schemas.openxmlformats.org/officeDocument/2006/math">
                    <m:r>
                      <a:rPr lang="fr-FR" sz="22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fr-FR" sz="2200" dirty="0"/>
                  <a:t> and relative change </a:t>
                </a:r>
                <a14:m>
                  <m:oMath xmlns:m="http://schemas.openxmlformats.org/officeDocument/2006/math">
                    <m:r>
                      <a:rPr lang="fr-FR" sz="2200" i="1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fr-FR" sz="2200" dirty="0"/>
                  <a:t> in </a:t>
                </a:r>
                <a14:m>
                  <m:oMath xmlns:m="http://schemas.openxmlformats.org/officeDocument/2006/math">
                    <m:r>
                      <a:rPr lang="fr-FR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fr-FR" sz="22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4" name="Subtitle 2">
                <a:extLst>
                  <a:ext uri="{FF2B5EF4-FFF2-40B4-BE49-F238E27FC236}">
                    <a16:creationId xmlns:a16="http://schemas.microsoft.com/office/drawing/2014/main" id="{276752CC-5F9E-8461-1F7E-93924B65D1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517" y="1199269"/>
                <a:ext cx="11337038" cy="430887"/>
              </a:xfrm>
              <a:prstGeom prst="rect">
                <a:avLst/>
              </a:prstGeom>
              <a:blipFill>
                <a:blip r:embed="rId2"/>
                <a:stretch>
                  <a:fillRect l="-699" t="-17143" b="-2142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1CA4592D-83B7-7A87-28C1-B508AAC91B69}"/>
                  </a:ext>
                </a:extLst>
              </p:cNvPr>
              <p:cNvSpPr txBox="1"/>
              <p:nvPr/>
            </p:nvSpPr>
            <p:spPr>
              <a:xfrm>
                <a:off x="484847" y="1791474"/>
                <a:ext cx="6438468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sz="2200" dirty="0"/>
                  <a:t>Perceived </a:t>
                </a:r>
                <a:r>
                  <a:rPr lang="fr-FR" sz="2200" dirty="0" err="1"/>
                  <a:t>prevalence</a:t>
                </a:r>
                <a:r>
                  <a:rPr lang="fr-FR" sz="2200" dirty="0"/>
                  <a:t> </a:t>
                </a:r>
                <a14:m>
                  <m:oMath xmlns:m="http://schemas.openxmlformats.org/officeDocument/2006/math">
                    <m:r>
                      <a:rPr lang="fr-FR" sz="2200" b="1" i="1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fr-FR" sz="22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r>
                  <a:rPr lang="fr-FR" sz="2200" b="1" dirty="0"/>
                  <a:t> </a:t>
                </a:r>
                <a:r>
                  <a:rPr lang="fr-FR" sz="2200" dirty="0"/>
                  <a:t>from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sz="2200" b="0" i="0" smtClean="0">
                        <a:latin typeface="Cambria Math" panose="02040503050406030204" pitchFamily="18" charset="0"/>
                      </a:rPr>
                      <m:t>C</m:t>
                    </m:r>
                    <m:d>
                      <m:dPr>
                        <m:ctrlPr>
                          <a:rPr lang="fr-FR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200" b="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fr-FR" sz="2200" dirty="0"/>
                  <a:t>:</a:t>
                </a:r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1CA4592D-83B7-7A87-28C1-B508AAC91B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847" y="1791474"/>
                <a:ext cx="6438468" cy="430887"/>
              </a:xfrm>
              <a:prstGeom prst="rect">
                <a:avLst/>
              </a:prstGeom>
              <a:blipFill>
                <a:blip r:embed="rId3"/>
                <a:stretch>
                  <a:fillRect l="-1231" t="-9859" b="-2676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37">
                <a:extLst>
                  <a:ext uri="{FF2B5EF4-FFF2-40B4-BE49-F238E27FC236}">
                    <a16:creationId xmlns:a16="http://schemas.microsoft.com/office/drawing/2014/main" id="{65A6FE9D-0431-6F18-0504-3806733637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69276411"/>
                  </p:ext>
                </p:extLst>
              </p:nvPr>
            </p:nvGraphicFramePr>
            <p:xfrm>
              <a:off x="475517" y="4635640"/>
              <a:ext cx="4898916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1947417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805870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𝝎</m:t>
                                    </m:r>
                                  </m:e>
                                  <m:sub>
                                    <m:r>
                                      <a:rPr lang="fr-FR" sz="1600" b="1" i="1">
                                        <a:latin typeface="Cambria Math" panose="02040503050406030204" pitchFamily="18" charset="0"/>
                                      </a:rPr>
                                      <m:t>𝒄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Intrinsic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0.125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206525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𝝉</m:t>
                                    </m:r>
                                  </m:e>
                                  <m:sub>
                                    <m:r>
                                      <a:rPr lang="fr-FR" sz="1600" b="1" i="1">
                                        <a:latin typeface="Cambria Math" panose="02040503050406030204" pitchFamily="18" charset="0"/>
                                      </a:rPr>
                                      <m:t>𝒄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Time offset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75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206525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𝝆</m:t>
                                    </m:r>
                                  </m:e>
                                  <m:sub>
                                    <m:r>
                                      <a:rPr lang="fr-FR" sz="1600" b="1" i="1" smtClean="0">
                                        <a:latin typeface="Cambria Math" panose="02040503050406030204" pitchFamily="18" charset="0"/>
                                      </a:rPr>
                                      <m:t>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Removal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0.126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37">
                <a:extLst>
                  <a:ext uri="{FF2B5EF4-FFF2-40B4-BE49-F238E27FC236}">
                    <a16:creationId xmlns:a16="http://schemas.microsoft.com/office/drawing/2014/main" id="{65A6FE9D-0431-6F18-0504-38067336370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69276411"/>
                  </p:ext>
                </p:extLst>
              </p:nvPr>
            </p:nvGraphicFramePr>
            <p:xfrm>
              <a:off x="475517" y="4635640"/>
              <a:ext cx="4898916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5629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1947417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1805870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Parameter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Role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Value</a:t>
                          </a:r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064" t="-104412" r="-329787" b="-2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Population size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100 000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064" t="-204412" r="-329787" b="-1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Intrinsic growth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0.125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064" t="-376364" r="-329787" b="-1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Time offset (day)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75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064" t="-476364" r="-329787" b="-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/>
                            <a:t>Removal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/>
                            <a:t>0.126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A3F16ECA-3D27-F912-CF78-381578D93884}"/>
                  </a:ext>
                </a:extLst>
              </p:cNvPr>
              <p:cNvSpPr txBox="1"/>
              <p:nvPr/>
            </p:nvSpPr>
            <p:spPr>
              <a:xfrm>
                <a:off x="541175" y="2511607"/>
                <a:ext cx="5234474" cy="8259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fr-FR" sz="240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nary>
                        <m:nary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f>
                            <m:f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d>
                            </m:num>
                            <m:den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  <m:func>
                            <m:funcPr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fr-FR" sz="240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𝜌</m:t>
                                      </m:r>
                                    </m:e>
                                    <m:sub>
                                      <m:r>
                                        <a:rPr lang="fr-FR" sz="24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d>
                            </m:e>
                          </m:func>
                        </m:e>
                      </m:nary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m:rPr>
                          <m:sty m:val="p"/>
                        </m:rPr>
                        <a:rPr lang="fr-FR" sz="2400" b="0" i="0" smtClean="0">
                          <a:latin typeface="Cambria Math" panose="02040503050406030204" pitchFamily="18" charset="0"/>
                        </a:rPr>
                        <m:t>s</m:t>
                      </m:r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A3F16ECA-3D27-F912-CF78-381578D938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175" y="2511607"/>
                <a:ext cx="5234474" cy="8259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F50718C6-D47A-E5DC-3949-D7F34E3595C4}"/>
                  </a:ext>
                </a:extLst>
              </p:cNvPr>
              <p:cNvSpPr txBox="1"/>
              <p:nvPr/>
            </p:nvSpPr>
            <p:spPr>
              <a:xfrm>
                <a:off x="541175" y="3587622"/>
                <a:ext cx="2575249" cy="75572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sz="2400" b="0" i="0" smtClean="0">
                          <a:latin typeface="Cambria Math" panose="02040503050406030204" pitchFamily="18" charset="0"/>
                        </a:rPr>
                        <m:t>Q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den>
                      </m:f>
                      <m:f>
                        <m:fPr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4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fr-FR" sz="24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F50718C6-D47A-E5DC-3949-D7F34E3595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175" y="3587622"/>
                <a:ext cx="2575249" cy="7557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Image 11">
            <a:extLst>
              <a:ext uri="{FF2B5EF4-FFF2-40B4-BE49-F238E27FC236}">
                <a16:creationId xmlns:a16="http://schemas.microsoft.com/office/drawing/2014/main" id="{BB07643B-50BF-853F-C063-79EB2744D5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72685" y="2189192"/>
            <a:ext cx="6168000" cy="46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933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21494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Visualisation</a:t>
            </a:r>
            <a:r>
              <a:rPr lang="en-US" b="1" dirty="0"/>
              <a:t>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37">
                <a:extLst>
                  <a:ext uri="{FF2B5EF4-FFF2-40B4-BE49-F238E27FC236}">
                    <a16:creationId xmlns:a16="http://schemas.microsoft.com/office/drawing/2014/main" id="{8A93FF82-AEBE-4545-B1F8-12E2F15FBFA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19879672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Group </a:t>
                          </a:r>
                          <a14:m>
                            <m:oMath xmlns:m="http://schemas.openxmlformats.org/officeDocument/2006/math">
                              <m:r>
                                <a:rPr lang="fr-FR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endParaRPr lang="en-US" sz="1600" i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206525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37">
                <a:extLst>
                  <a:ext uri="{FF2B5EF4-FFF2-40B4-BE49-F238E27FC236}">
                    <a16:creationId xmlns:a16="http://schemas.microsoft.com/office/drawing/2014/main" id="{8A93FF82-AEBE-4545-B1F8-12E2F15FBFA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19879672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1439" t="-4412" r="-481295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117500" t="-4412" r="-457500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221186" t="-4412" r="-36525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313223" t="-4412" r="-256198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326797" t="-4412" r="-10261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426797" t="-4412" r="-2614" b="-3808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1439" t="-104412" r="-481295" b="-2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1439" t="-204412" r="-481295" b="-1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1439" t="-376364" r="-481295" b="-1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1439" t="-476364" r="-481295" b="-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1" name="Image 10">
            <a:extLst>
              <a:ext uri="{FF2B5EF4-FFF2-40B4-BE49-F238E27FC236}">
                <a16:creationId xmlns:a16="http://schemas.microsoft.com/office/drawing/2014/main" id="{97228DD6-591A-A481-438B-CAB358ECF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0800" y="1817100"/>
            <a:ext cx="6721200" cy="50409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ZoneTexte 16">
                <a:extLst>
                  <a:ext uri="{FF2B5EF4-FFF2-40B4-BE49-F238E27FC236}">
                    <a16:creationId xmlns:a16="http://schemas.microsoft.com/office/drawing/2014/main" id="{3D290D67-D4E7-61E2-1E48-683B508E4135}"/>
                  </a:ext>
                </a:extLst>
              </p:cNvPr>
              <p:cNvSpPr txBox="1"/>
              <p:nvPr/>
            </p:nvSpPr>
            <p:spPr>
              <a:xfrm>
                <a:off x="6903091" y="1784592"/>
                <a:ext cx="405104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1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b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𝟕𝟑𝟒𝟔</m:t>
                    </m:r>
                    <m:r>
                      <a:rPr lang="fr-FR" sz="1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fr-FR" b="1" dirty="0">
                    <a:solidFill>
                      <a:schemeClr val="tx1"/>
                    </a:solidFill>
                  </a:rPr>
                  <a:t>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</m:t>
                        </m:r>
                      </m:e>
                      <m:sub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𝟓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fr-FR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ZoneTexte 16">
                <a:extLst>
                  <a:ext uri="{FF2B5EF4-FFF2-40B4-BE49-F238E27FC236}">
                    <a16:creationId xmlns:a16="http://schemas.microsoft.com/office/drawing/2014/main" id="{3D290D67-D4E7-61E2-1E48-683B508E41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3091" y="1784592"/>
                <a:ext cx="4051040" cy="369332"/>
              </a:xfrm>
              <a:prstGeom prst="rect">
                <a:avLst/>
              </a:prstGeom>
              <a:blipFill>
                <a:blip r:embed="rId4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2BF1A31C-BE86-B3BB-AF2A-282ACD3B7FBF}"/>
                  </a:ext>
                </a:extLst>
              </p:cNvPr>
              <p:cNvSpPr txBox="1"/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fr-FR" sz="24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𝑞𝑖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2BF1A31C-BE86-B3BB-AF2A-282ACD3B7F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blipFill>
                <a:blip r:embed="rId5"/>
                <a:stretch>
                  <a:fillRect b="-469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4A3F7214-29ED-24AE-2C6D-CFEE8EE1C9D8}"/>
                  </a:ext>
                </a:extLst>
              </p:cNvPr>
              <p:cNvSpPr txBox="1"/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fr-FR" sz="240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𝜂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−1/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4A3F7214-29ED-24AE-2C6D-CFEE8EE1C9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blipFill>
                <a:blip r:embed="rId6"/>
                <a:stretch>
                  <a:fillRect l="-1467" t="-6349" r="-133" b="-3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1344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22">
            <a:extLst>
              <a:ext uri="{FF2B5EF4-FFF2-40B4-BE49-F238E27FC236}">
                <a16:creationId xmlns:a16="http://schemas.microsoft.com/office/drawing/2014/main" id="{868E3DDC-1BFE-C2B7-5F7D-C04B9BE37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0800" y="1817100"/>
            <a:ext cx="6721200" cy="5040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Visualisation</a:t>
            </a:r>
            <a:r>
              <a:rPr lang="en-US" b="1" dirty="0"/>
              <a:t>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/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1800" b="1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18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b>
                        <m:r>
                          <a:rPr lang="fr-FR" sz="18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fr-FR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𝟐</m:t>
                    </m:r>
                    <m:r>
                      <a:rPr lang="fr-FR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𝟗𝟒𝟒𝟒</m:t>
                    </m:r>
                    <m:r>
                      <a:rPr lang="fr-FR" sz="1800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fr-FR" b="1" dirty="0">
                    <a:solidFill>
                      <a:srgbClr val="C00000"/>
                    </a:solidFill>
                  </a:rPr>
                  <a:t>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𝒎</m:t>
                        </m:r>
                      </m:e>
                      <m:sub>
                        <m:r>
                          <a:rPr lang="fr-FR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fr-FR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a:rPr lang="fr-FR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𝟓</m:t>
                    </m:r>
                    <m:r>
                      <a:rPr lang="fr-FR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fr-FR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blipFill>
                <a:blip r:embed="rId4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0212417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Group </a:t>
                          </a:r>
                          <a14:m>
                            <m:oMath xmlns:m="http://schemas.openxmlformats.org/officeDocument/2006/math">
                              <m:r>
                                <a:rPr lang="fr-FR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endParaRPr lang="en-US" sz="1600" i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206525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0212417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4412" r="-481295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17500" t="-4412" r="-457500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221186" t="-4412" r="-36525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313223" t="-4412" r="-256198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326797" t="-4412" r="-10261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426797" t="-4412" r="-2614" b="-3808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104412" r="-481295" b="-2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204412" r="-481295" b="-1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376364" r="-481295" b="-1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5"/>
                          <a:stretch>
                            <a:fillRect l="-1439" t="-476364" r="-481295" b="-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4811BAC0-05A9-D024-695E-11996C95CE8A}"/>
                  </a:ext>
                </a:extLst>
              </p:cNvPr>
              <p:cNvSpPr txBox="1"/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fr-FR" sz="24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𝑞𝑖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4811BAC0-05A9-D024-695E-11996C95CE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blipFill>
                <a:blip r:embed="rId6"/>
                <a:stretch>
                  <a:fillRect b="-469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ZoneTexte 27">
                <a:extLst>
                  <a:ext uri="{FF2B5EF4-FFF2-40B4-BE49-F238E27FC236}">
                    <a16:creationId xmlns:a16="http://schemas.microsoft.com/office/drawing/2014/main" id="{B5FEE4A8-7338-5B6A-2864-0A5A32FBF5F6}"/>
                  </a:ext>
                </a:extLst>
              </p:cNvPr>
              <p:cNvSpPr txBox="1"/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fr-FR" sz="240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𝜂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−1/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28" name="ZoneTexte 27">
                <a:extLst>
                  <a:ext uri="{FF2B5EF4-FFF2-40B4-BE49-F238E27FC236}">
                    <a16:creationId xmlns:a16="http://schemas.microsoft.com/office/drawing/2014/main" id="{B5FEE4A8-7338-5B6A-2864-0A5A32FBF5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blipFill>
                <a:blip r:embed="rId7"/>
                <a:stretch>
                  <a:fillRect l="-1467" t="-6349" r="-133" b="-3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473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Visualisation</a:t>
            </a:r>
            <a:r>
              <a:rPr lang="en-US" b="1" dirty="0"/>
              <a:t>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/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1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b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𝟐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𝟗𝟒𝟒𝟒</m:t>
                    </m:r>
                    <m:r>
                      <a:rPr lang="fr-FR" sz="1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fr-FR" b="1" dirty="0">
                    <a:solidFill>
                      <a:schemeClr val="tx1"/>
                    </a:solidFill>
                  </a:rPr>
                  <a:t>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</m:t>
                        </m:r>
                      </m:e>
                      <m:sub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𝟓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fr-FR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blipFill>
                <a:blip r:embed="rId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4267178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Group </a:t>
                          </a:r>
                          <a14:m>
                            <m:oMath xmlns:m="http://schemas.openxmlformats.org/officeDocument/2006/math">
                              <m:r>
                                <a:rPr lang="fr-FR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endParaRPr lang="en-US" sz="1600" i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206525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4267178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4412" r="-481295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17500" t="-4412" r="-457500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221186" t="-4412" r="-36525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13223" t="-4412" r="-256198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26797" t="-4412" r="-10261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426797" t="-4412" r="-2614" b="-3808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104412" r="-481295" b="-2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204412" r="-481295" b="-1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376364" r="-481295" b="-1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476364" r="-481295" b="-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9" name="Image 8">
            <a:extLst>
              <a:ext uri="{FF2B5EF4-FFF2-40B4-BE49-F238E27FC236}">
                <a16:creationId xmlns:a16="http://schemas.microsoft.com/office/drawing/2014/main" id="{89517560-457C-1BDE-1982-B893367E61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0800" y="1822755"/>
            <a:ext cx="6721200" cy="50409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5F7B8E18-1A99-22B1-8561-AA37443EA71C}"/>
                  </a:ext>
                </a:extLst>
              </p:cNvPr>
              <p:cNvSpPr txBox="1"/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fr-FR" sz="24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𝑞𝑖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5F7B8E18-1A99-22B1-8561-AA37443EA7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blipFill>
                <a:blip r:embed="rId6"/>
                <a:stretch>
                  <a:fillRect b="-469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EC83F09A-ABC4-4DF9-EB5A-2ECB067F16CD}"/>
                  </a:ext>
                </a:extLst>
              </p:cNvPr>
              <p:cNvSpPr txBox="1"/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fr-FR" sz="240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𝜂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−1/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EC83F09A-ABC4-4DF9-EB5A-2ECB067F16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blipFill>
                <a:blip r:embed="rId7"/>
                <a:stretch>
                  <a:fillRect l="-1467" t="-6349" r="-133" b="-3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1103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50B54-AEFE-A53B-03D8-EFA2593A77BE}"/>
              </a:ext>
            </a:extLst>
          </p:cNvPr>
          <p:cNvSpPr txBox="1">
            <a:spLocks/>
          </p:cNvSpPr>
          <p:nvPr/>
        </p:nvSpPr>
        <p:spPr>
          <a:xfrm>
            <a:off x="838200" y="205634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Visualisation</a:t>
            </a:r>
            <a:r>
              <a:rPr lang="en-US" b="1" dirty="0"/>
              <a:t> of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b="1" baseline="-25000" dirty="0">
                <a:solidFill>
                  <a:srgbClr val="C00000"/>
                </a:solidFill>
              </a:rPr>
              <a:t>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/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sz="18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b>
                        <m:r>
                          <a:rPr lang="fr-FR" sz="18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𝟐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𝟗𝟒𝟒𝟒</m:t>
                    </m:r>
                    <m:r>
                      <a:rPr lang="fr-FR" sz="1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fr-FR" b="1" dirty="0">
                    <a:solidFill>
                      <a:schemeClr val="tx1"/>
                    </a:solidFill>
                  </a:rPr>
                  <a:t>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</m:t>
                        </m:r>
                      </m:e>
                      <m:sub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fr-F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𝟓</m:t>
                    </m:r>
                    <m:r>
                      <a:rPr lang="fr-F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fr-FR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68E78018-1446-3924-52BC-C29DEFB04A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3091" y="1784591"/>
                <a:ext cx="4051040" cy="369332"/>
              </a:xfrm>
              <a:prstGeom prst="rect">
                <a:avLst/>
              </a:prstGeom>
              <a:blipFill>
                <a:blip r:embed="rId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76597054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Group </a:t>
                          </a:r>
                          <a14:m>
                            <m:oMath xmlns:m="http://schemas.openxmlformats.org/officeDocument/2006/math">
                              <m:r>
                                <a:rPr lang="fr-FR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endParaRPr lang="en-US" sz="1600" i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𝑝𝑖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𝑞𝑖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fr-FR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6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206525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" name="Table 37">
                <a:extLst>
                  <a:ext uri="{FF2B5EF4-FFF2-40B4-BE49-F238E27FC236}">
                    <a16:creationId xmlns:a16="http://schemas.microsoft.com/office/drawing/2014/main" id="{13130711-C281-EC75-11B9-650EBAC7C1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76597054"/>
                  </p:ext>
                </p:extLst>
              </p:nvPr>
            </p:nvGraphicFramePr>
            <p:xfrm>
              <a:off x="475517" y="4616982"/>
              <a:ext cx="4898917" cy="19097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49430">
                      <a:extLst>
                        <a:ext uri="{9D8B030D-6E8A-4147-A177-3AD203B41FA5}">
                          <a16:colId xmlns:a16="http://schemas.microsoft.com/office/drawing/2014/main" val="3613110607"/>
                        </a:ext>
                      </a:extLst>
                    </a:gridCol>
                    <a:gridCol w="727788">
                      <a:extLst>
                        <a:ext uri="{9D8B030D-6E8A-4147-A177-3AD203B41FA5}">
                          <a16:colId xmlns:a16="http://schemas.microsoft.com/office/drawing/2014/main" val="3407854570"/>
                        </a:ext>
                      </a:extLst>
                    </a:gridCol>
                    <a:gridCol w="718457">
                      <a:extLst>
                        <a:ext uri="{9D8B030D-6E8A-4147-A177-3AD203B41FA5}">
                          <a16:colId xmlns:a16="http://schemas.microsoft.com/office/drawing/2014/main" val="1051854445"/>
                        </a:ext>
                      </a:extLst>
                    </a:gridCol>
                    <a:gridCol w="737118">
                      <a:extLst>
                        <a:ext uri="{9D8B030D-6E8A-4147-A177-3AD203B41FA5}">
                          <a16:colId xmlns:a16="http://schemas.microsoft.com/office/drawing/2014/main" val="1661654611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325225767"/>
                        </a:ext>
                      </a:extLst>
                    </a:gridCol>
                    <a:gridCol w="933062">
                      <a:extLst>
                        <a:ext uri="{9D8B030D-6E8A-4147-A177-3AD203B41FA5}">
                          <a16:colId xmlns:a16="http://schemas.microsoft.com/office/drawing/2014/main" val="2137911747"/>
                        </a:ext>
                      </a:extLst>
                    </a:gridCol>
                  </a:tblGrid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4412" r="-481295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17500" t="-4412" r="-457500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221186" t="-4412" r="-36525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13223" t="-4412" r="-256198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26797" t="-4412" r="-102614" b="-3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426797" t="-4412" r="-2614" b="-3808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30624433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104412" r="-481295" b="-2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891100"/>
                      </a:ext>
                    </a:extLst>
                  </a:tr>
                  <a:tr h="41305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204412" r="-481295" b="-180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155295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376364" r="-481295" b="-1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chemeClr val="tx1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05644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439" t="-476364" r="-481295" b="-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20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>
                              <a:solidFill>
                                <a:srgbClr val="C00000"/>
                              </a:solidFill>
                            </a:rPr>
                            <a:t>56.5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150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321718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Image 9">
            <a:extLst>
              <a:ext uri="{FF2B5EF4-FFF2-40B4-BE49-F238E27FC236}">
                <a16:creationId xmlns:a16="http://schemas.microsoft.com/office/drawing/2014/main" id="{7DE46DD1-663C-6260-0EFC-1308B2DBC3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0800" y="1817100"/>
            <a:ext cx="6721200" cy="50409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90A0E652-CBA2-1F02-B480-E77FB1526195}"/>
                  </a:ext>
                </a:extLst>
              </p:cNvPr>
              <p:cNvSpPr txBox="1"/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𝑝𝑖</m:t>
                          </m:r>
                        </m:sub>
                      </m:sSub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fr-FR" sz="24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𝑞𝑖</m:t>
                          </m:r>
                        </m:sub>
                      </m:sSub>
                      <m:r>
                        <a:rPr lang="fr-FR" sz="2400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90A0E652-CBA2-1F02-B480-E77FB15261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13" y="2032528"/>
                <a:ext cx="5757342" cy="902939"/>
              </a:xfrm>
              <a:prstGeom prst="rect">
                <a:avLst/>
              </a:prstGeom>
              <a:blipFill>
                <a:blip r:embed="rId6"/>
                <a:stretch>
                  <a:fillRect b="-469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2C45BCD7-396B-18C3-8C16-0B0928FFAB92}"/>
                  </a:ext>
                </a:extLst>
              </p:cNvPr>
              <p:cNvSpPr txBox="1"/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fr-FR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fr-FR" sz="240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𝜂</m:t>
                                          </m:r>
                                        </m:e>
                                        <m:sub>
                                          <m:r>
                                            <a:rPr lang="fr-FR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fr-FR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−1/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fr-FR" sz="24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2C45BCD7-396B-18C3-8C16-0B0928FFAB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581" y="1287220"/>
                <a:ext cx="4572354" cy="383118"/>
              </a:xfrm>
              <a:prstGeom prst="rect">
                <a:avLst/>
              </a:prstGeom>
              <a:blipFill>
                <a:blip r:embed="rId7"/>
                <a:stretch>
                  <a:fillRect l="-1467" t="-6349" r="-133" b="-3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6579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3858</TotalTime>
  <Words>1738</Words>
  <Application>Microsoft Macintosh PowerPoint</Application>
  <PresentationFormat>Widescreen</PresentationFormat>
  <Paragraphs>614</Paragraphs>
  <Slides>34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Standards of Risk Evidence Driven  Behavior-Disease Model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Mendelian Randomization Genomic Network Algorithm</dc:title>
  <dc:creator>Tovissode, Chenangnon Frederic (ctovissode@uidaho.edu)</dc:creator>
  <cp:lastModifiedBy>Tovissode, Chenangnon Frederic (ctovissode@uidaho.edu)</cp:lastModifiedBy>
  <cp:revision>305</cp:revision>
  <dcterms:created xsi:type="dcterms:W3CDTF">2022-11-03T03:16:58Z</dcterms:created>
  <dcterms:modified xsi:type="dcterms:W3CDTF">2023-03-20T18:03:19Z</dcterms:modified>
</cp:coreProperties>
</file>

<file path=docProps/thumbnail.jpeg>
</file>